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7" r:id="rId3"/>
    <p:sldId id="308" r:id="rId4"/>
    <p:sldId id="309" r:id="rId5"/>
    <p:sldId id="272" r:id="rId6"/>
    <p:sldId id="310" r:id="rId7"/>
    <p:sldId id="315" r:id="rId8"/>
    <p:sldId id="317" r:id="rId9"/>
    <p:sldId id="312" r:id="rId10"/>
    <p:sldId id="313" r:id="rId11"/>
    <p:sldId id="301" r:id="rId12"/>
    <p:sldId id="318" r:id="rId13"/>
    <p:sldId id="283" r:id="rId14"/>
    <p:sldId id="276" r:id="rId15"/>
    <p:sldId id="288" r:id="rId16"/>
    <p:sldId id="284" r:id="rId17"/>
    <p:sldId id="314" r:id="rId18"/>
    <p:sldId id="285" r:id="rId19"/>
    <p:sldId id="286" r:id="rId20"/>
    <p:sldId id="289" r:id="rId21"/>
    <p:sldId id="303" r:id="rId22"/>
    <p:sldId id="290" r:id="rId23"/>
    <p:sldId id="291" r:id="rId24"/>
    <p:sldId id="292" r:id="rId25"/>
    <p:sldId id="305" r:id="rId26"/>
    <p:sldId id="319" r:id="rId27"/>
    <p:sldId id="294" r:id="rId28"/>
    <p:sldId id="295" r:id="rId29"/>
    <p:sldId id="296" r:id="rId30"/>
    <p:sldId id="298" r:id="rId31"/>
    <p:sldId id="282" r:id="rId32"/>
    <p:sldId id="265" r:id="rId33"/>
    <p:sldId id="299" r:id="rId34"/>
    <p:sldId id="258" r:id="rId3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94676" autoAdjust="0"/>
  </p:normalViewPr>
  <p:slideViewPr>
    <p:cSldViewPr snapToGrid="0" snapToObjects="1">
      <p:cViewPr varScale="1">
        <p:scale>
          <a:sx n="85" d="100"/>
          <a:sy n="85" d="100"/>
        </p:scale>
        <p:origin x="10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O"/>
              <a:t>PROCESOS VERBALES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'[SEGUIMIENTO DICIEMBRE 2018 - OAP.xls]RESPONSABILIDAD FISCAL'!$B$70</c:f>
              <c:strCache>
                <c:ptCount val="1"/>
                <c:pt idx="0">
                  <c:v>PROGRAMADOS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'[SEGUIMIENTO DICIEMBRE 2018 - OAP.xls]RESPONSABILIDAD FISCAL'!$A$71:$A$77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'[SEGUIMIENTO DICIEMBRE 2018 - OAP.xls]RESPONSABILIDAD FISCAL'!$B$71:$B$77</c:f>
              <c:numCache>
                <c:formatCode>General</c:formatCode>
                <c:ptCount val="7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24</c:v>
                </c:pt>
                <c:pt idx="4">
                  <c:v>25</c:v>
                </c:pt>
                <c:pt idx="5">
                  <c:v>27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68-4795-A7C9-77A564F946A4}"/>
            </c:ext>
          </c:extLst>
        </c:ser>
        <c:ser>
          <c:idx val="1"/>
          <c:order val="1"/>
          <c:tx>
            <c:strRef>
              <c:f>'[SEGUIMIENTO DICIEMBRE 2018 - OAP.xls]RESPONSABILIDAD FISCAL'!$C$70</c:f>
              <c:strCache>
                <c:ptCount val="1"/>
                <c:pt idx="0">
                  <c:v>EJECUTADOS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'[SEGUIMIENTO DICIEMBRE 2018 - OAP.xls]RESPONSABILIDAD FISCAL'!$A$71:$A$77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'[SEGUIMIENTO DICIEMBRE 2018 - OAP.xls]RESPONSABILIDAD FISCAL'!$C$71:$C$77</c:f>
              <c:numCache>
                <c:formatCode>General</c:formatCode>
                <c:ptCount val="7"/>
                <c:pt idx="0">
                  <c:v>3</c:v>
                </c:pt>
                <c:pt idx="1">
                  <c:v>13</c:v>
                </c:pt>
                <c:pt idx="2">
                  <c:v>24</c:v>
                </c:pt>
                <c:pt idx="3">
                  <c:v>31</c:v>
                </c:pt>
                <c:pt idx="4">
                  <c:v>33</c:v>
                </c:pt>
                <c:pt idx="5">
                  <c:v>50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68-4795-A7C9-77A564F946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7621040"/>
        <c:axId val="1"/>
      </c:barChart>
      <c:catAx>
        <c:axId val="41762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  <c:crossAx val="4176210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4ECE-7889-E748-97B9-BE5FCC3F9E48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492B-6006-E54F-9BEB-EC5421AC2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104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4ECE-7889-E748-97B9-BE5FCC3F9E48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492B-6006-E54F-9BEB-EC5421AC2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0050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4ECE-7889-E748-97B9-BE5FCC3F9E48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492B-6006-E54F-9BEB-EC5421AC2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0683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4ECE-7889-E748-97B9-BE5FCC3F9E48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492B-6006-E54F-9BEB-EC5421AC2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954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4ECE-7889-E748-97B9-BE5FCC3F9E48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492B-6006-E54F-9BEB-EC5421AC2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613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4ECE-7889-E748-97B9-BE5FCC3F9E48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492B-6006-E54F-9BEB-EC5421AC2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50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4ECE-7889-E748-97B9-BE5FCC3F9E48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492B-6006-E54F-9BEB-EC5421AC2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852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4ECE-7889-E748-97B9-BE5FCC3F9E48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492B-6006-E54F-9BEB-EC5421AC2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983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4ECE-7889-E748-97B9-BE5FCC3F9E48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492B-6006-E54F-9BEB-EC5421AC2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615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4ECE-7889-E748-97B9-BE5FCC3F9E48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492B-6006-E54F-9BEB-EC5421AC2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109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4ECE-7889-E748-97B9-BE5FCC3F9E48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492B-6006-E54F-9BEB-EC5421AC2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777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4ECE-7889-E748-97B9-BE5FCC3F9E48}" type="datetimeFigureOut">
              <a:rPr lang="es-ES" smtClean="0"/>
              <a:t>07/03/2019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5492B-6006-E54F-9BEB-EC5421AC2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654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LANTILLA CONTRALORIA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553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00"/>
            <a:ext cx="9144000" cy="6858000"/>
          </a:xfrm>
          <a:prstGeom prst="rect">
            <a:avLst/>
          </a:prstGeom>
        </p:spPr>
      </p:pic>
      <p:sp>
        <p:nvSpPr>
          <p:cNvPr id="11" name="6 Rectángulo">
            <a:extLst>
              <a:ext uri="{FF2B5EF4-FFF2-40B4-BE49-F238E27FC236}">
                <a16:creationId xmlns:a16="http://schemas.microsoft.com/office/drawing/2014/main" id="{9FD747FF-13F9-4772-9B68-86159B6E2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4398" y="250858"/>
            <a:ext cx="59293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EVALUACIÓN DE CUENTAS</a:t>
            </a:r>
          </a:p>
        </p:txBody>
      </p:sp>
      <p:sp>
        <p:nvSpPr>
          <p:cNvPr id="7" name="5 Rectángulo">
            <a:extLst>
              <a:ext uri="{FF2B5EF4-FFF2-40B4-BE49-F238E27FC236}">
                <a16:creationId xmlns:a16="http://schemas.microsoft.com/office/drawing/2014/main" id="{C63D203A-C117-4BA1-BD72-C248F21D19EE}"/>
              </a:ext>
            </a:extLst>
          </p:cNvPr>
          <p:cNvSpPr/>
          <p:nvPr/>
        </p:nvSpPr>
        <p:spPr>
          <a:xfrm>
            <a:off x="1208269" y="5715416"/>
            <a:ext cx="67274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dirty="0">
                <a:solidFill>
                  <a:srgbClr val="000000"/>
                </a:solidFill>
                <a:latin typeface="Arial"/>
              </a:rPr>
              <a:t> </a:t>
            </a:r>
            <a:r>
              <a:rPr lang="es-ES" sz="1200" dirty="0">
                <a:solidFill>
                  <a:srgbClr val="000000"/>
                </a:solidFill>
                <a:latin typeface="Arial"/>
              </a:rPr>
              <a:t>HALLAZGOS: A= Administrativo    F= Fiscal    D= Disciplinario    P= Penal    S= Sancionatorio  </a:t>
            </a:r>
            <a:endParaRPr lang="es-CO" sz="120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DD55FA4-4E09-427E-BCA3-26BC06118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600665"/>
              </p:ext>
            </p:extLst>
          </p:nvPr>
        </p:nvGraphicFramePr>
        <p:xfrm>
          <a:off x="1298221" y="1219200"/>
          <a:ext cx="7021688" cy="4301067"/>
        </p:xfrm>
        <a:graphic>
          <a:graphicData uri="http://schemas.openxmlformats.org/drawingml/2006/table">
            <a:tbl>
              <a:tblPr firstRow="1" firstCol="1" bandRow="1"/>
              <a:tblGrid>
                <a:gridCol w="2411037">
                  <a:extLst>
                    <a:ext uri="{9D8B030D-6E8A-4147-A177-3AD203B41FA5}">
                      <a16:colId xmlns:a16="http://schemas.microsoft.com/office/drawing/2014/main" val="2951643816"/>
                    </a:ext>
                  </a:extLst>
                </a:gridCol>
                <a:gridCol w="1465821">
                  <a:extLst>
                    <a:ext uri="{9D8B030D-6E8A-4147-A177-3AD203B41FA5}">
                      <a16:colId xmlns:a16="http://schemas.microsoft.com/office/drawing/2014/main" val="2781729478"/>
                    </a:ext>
                  </a:extLst>
                </a:gridCol>
                <a:gridCol w="1102610">
                  <a:extLst>
                    <a:ext uri="{9D8B030D-6E8A-4147-A177-3AD203B41FA5}">
                      <a16:colId xmlns:a16="http://schemas.microsoft.com/office/drawing/2014/main" val="4140712804"/>
                    </a:ext>
                  </a:extLst>
                </a:gridCol>
                <a:gridCol w="368400">
                  <a:extLst>
                    <a:ext uri="{9D8B030D-6E8A-4147-A177-3AD203B41FA5}">
                      <a16:colId xmlns:a16="http://schemas.microsoft.com/office/drawing/2014/main" val="1004715194"/>
                    </a:ext>
                  </a:extLst>
                </a:gridCol>
                <a:gridCol w="96217">
                  <a:extLst>
                    <a:ext uri="{9D8B030D-6E8A-4147-A177-3AD203B41FA5}">
                      <a16:colId xmlns:a16="http://schemas.microsoft.com/office/drawing/2014/main" val="1621171093"/>
                    </a:ext>
                  </a:extLst>
                </a:gridCol>
                <a:gridCol w="368400">
                  <a:extLst>
                    <a:ext uri="{9D8B030D-6E8A-4147-A177-3AD203B41FA5}">
                      <a16:colId xmlns:a16="http://schemas.microsoft.com/office/drawing/2014/main" val="1063367632"/>
                    </a:ext>
                  </a:extLst>
                </a:gridCol>
                <a:gridCol w="367536">
                  <a:extLst>
                    <a:ext uri="{9D8B030D-6E8A-4147-A177-3AD203B41FA5}">
                      <a16:colId xmlns:a16="http://schemas.microsoft.com/office/drawing/2014/main" val="505948306"/>
                    </a:ext>
                  </a:extLst>
                </a:gridCol>
                <a:gridCol w="372725">
                  <a:extLst>
                    <a:ext uri="{9D8B030D-6E8A-4147-A177-3AD203B41FA5}">
                      <a16:colId xmlns:a16="http://schemas.microsoft.com/office/drawing/2014/main" val="3336512823"/>
                    </a:ext>
                  </a:extLst>
                </a:gridCol>
                <a:gridCol w="372725">
                  <a:extLst>
                    <a:ext uri="{9D8B030D-6E8A-4147-A177-3AD203B41FA5}">
                      <a16:colId xmlns:a16="http://schemas.microsoft.com/office/drawing/2014/main" val="443950247"/>
                    </a:ext>
                  </a:extLst>
                </a:gridCol>
                <a:gridCol w="96217">
                  <a:extLst>
                    <a:ext uri="{9D8B030D-6E8A-4147-A177-3AD203B41FA5}">
                      <a16:colId xmlns:a16="http://schemas.microsoft.com/office/drawing/2014/main" val="2533163230"/>
                    </a:ext>
                  </a:extLst>
                </a:gridCol>
              </a:tblGrid>
              <a:tr h="34686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EVALUACIÓN DE CUENTAS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NÚMERO DE CUENTAS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VIGENCIA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HALLAZGOS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945379"/>
                  </a:ext>
                </a:extLst>
              </a:tr>
              <a:tr h="27748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753316"/>
                  </a:ext>
                </a:extLst>
              </a:tr>
              <a:tr h="277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Municipios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47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789136"/>
                  </a:ext>
                </a:extLst>
              </a:tr>
              <a:tr h="554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Empresas Sociales del Estado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57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593549"/>
                  </a:ext>
                </a:extLst>
              </a:tr>
              <a:tr h="554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Empresas de Servicios Públicos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572218"/>
                  </a:ext>
                </a:extLst>
              </a:tr>
              <a:tr h="34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Centros Provinciales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5947401"/>
                  </a:ext>
                </a:extLst>
              </a:tr>
              <a:tr h="34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Descentralizadas Deptales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637264"/>
                  </a:ext>
                </a:extLst>
              </a:tr>
              <a:tr h="554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Descentralizadas (Municipales)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491928"/>
                  </a:ext>
                </a:extLst>
              </a:tr>
              <a:tr h="34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Terminales de Transporte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9633695"/>
                  </a:ext>
                </a:extLst>
              </a:tr>
              <a:tr h="34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Otras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982165"/>
                  </a:ext>
                </a:extLst>
              </a:tr>
              <a:tr h="346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85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183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38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266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>
            <a:spLocks noChangeArrowheads="1"/>
          </p:cNvSpPr>
          <p:nvPr/>
        </p:nvSpPr>
        <p:spPr bwMode="auto">
          <a:xfrm>
            <a:off x="0" y="846319"/>
            <a:ext cx="923431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29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BENEFICIOS DEL PROCESO  AUDITOR 31/12/2018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DE677E4-1937-48FE-9310-906446393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058865"/>
              </p:ext>
            </p:extLst>
          </p:nvPr>
        </p:nvGraphicFramePr>
        <p:xfrm>
          <a:off x="869244" y="1338912"/>
          <a:ext cx="6953955" cy="4802244"/>
        </p:xfrm>
        <a:graphic>
          <a:graphicData uri="http://schemas.openxmlformats.org/drawingml/2006/table">
            <a:tbl>
              <a:tblPr firstRow="1" firstCol="1" bandRow="1"/>
              <a:tblGrid>
                <a:gridCol w="624349">
                  <a:extLst>
                    <a:ext uri="{9D8B030D-6E8A-4147-A177-3AD203B41FA5}">
                      <a16:colId xmlns:a16="http://schemas.microsoft.com/office/drawing/2014/main" val="2017400178"/>
                    </a:ext>
                  </a:extLst>
                </a:gridCol>
                <a:gridCol w="4548881">
                  <a:extLst>
                    <a:ext uri="{9D8B030D-6E8A-4147-A177-3AD203B41FA5}">
                      <a16:colId xmlns:a16="http://schemas.microsoft.com/office/drawing/2014/main" val="3102653960"/>
                    </a:ext>
                  </a:extLst>
                </a:gridCol>
                <a:gridCol w="1780725">
                  <a:extLst>
                    <a:ext uri="{9D8B030D-6E8A-4147-A177-3AD203B41FA5}">
                      <a16:colId xmlns:a16="http://schemas.microsoft.com/office/drawing/2014/main" val="242071409"/>
                    </a:ext>
                  </a:extLst>
                </a:gridCol>
              </a:tblGrid>
              <a:tr h="220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No.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AUDITORÍA / DENUNCIA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BENEFICIOS 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16708"/>
                  </a:ext>
                </a:extLst>
              </a:tr>
              <a:tr h="571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Exprés a la Empresa de Servicios Públicos de Timana EMPTIMANA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$15.252.000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2113610"/>
                  </a:ext>
                </a:extLst>
              </a:tr>
              <a:tr h="571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Exprés a la Empresa de Servicios Públicos de Timana EMPTIMANA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$20.100.000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8659421"/>
                  </a:ext>
                </a:extLst>
              </a:tr>
              <a:tr h="5715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 la Empresa de Servicios Públicos de Baraya EMPUBARAYA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$21.000.000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381494"/>
                  </a:ext>
                </a:extLst>
              </a:tr>
              <a:tr h="2004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Exprés al Municipio San Agustín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$530.000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914865"/>
                  </a:ext>
                </a:extLst>
              </a:tr>
              <a:tr h="381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 la E.S.E Municipal San José Isnos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$3.421.691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7513264"/>
                  </a:ext>
                </a:extLst>
              </a:tr>
              <a:tr h="381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 la E.S.E Juan Ramon Núñez Palacios La Argentina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$2.071.896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573988"/>
                  </a:ext>
                </a:extLst>
              </a:tr>
              <a:tr h="381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 la E.S.E Juan Ramon Núñez Palacios La Argentina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$171.486.815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661408"/>
                  </a:ext>
                </a:extLst>
              </a:tr>
              <a:tr h="381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al Municipio de Santa María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$46.016.929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186602"/>
                  </a:ext>
                </a:extLst>
              </a:tr>
              <a:tr h="381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al Municipio de Santa María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$7.890.101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20565"/>
                  </a:ext>
                </a:extLst>
              </a:tr>
              <a:tr h="381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al Municipio de Santa María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$13.223.690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1423390"/>
                  </a:ext>
                </a:extLst>
              </a:tr>
              <a:tr h="381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al Municipio de Yaguará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$20.653.750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21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122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>
            <a:spLocks noChangeArrowheads="1"/>
          </p:cNvSpPr>
          <p:nvPr/>
        </p:nvSpPr>
        <p:spPr bwMode="auto">
          <a:xfrm>
            <a:off x="0" y="846319"/>
            <a:ext cx="923431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29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BENEFICIOS DEL PROCESO  AUDITOR 31/12/2018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DE677E4-1937-48FE-9310-906446393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89356"/>
              </p:ext>
            </p:extLst>
          </p:nvPr>
        </p:nvGraphicFramePr>
        <p:xfrm>
          <a:off x="1377245" y="1334476"/>
          <a:ext cx="6604000" cy="4795388"/>
        </p:xfrm>
        <a:graphic>
          <a:graphicData uri="http://schemas.openxmlformats.org/drawingml/2006/table">
            <a:tbl>
              <a:tblPr firstRow="1" firstCol="1" bandRow="1"/>
              <a:tblGrid>
                <a:gridCol w="592929">
                  <a:extLst>
                    <a:ext uri="{9D8B030D-6E8A-4147-A177-3AD203B41FA5}">
                      <a16:colId xmlns:a16="http://schemas.microsoft.com/office/drawing/2014/main" val="2017400178"/>
                    </a:ext>
                  </a:extLst>
                </a:gridCol>
                <a:gridCol w="4319961">
                  <a:extLst>
                    <a:ext uri="{9D8B030D-6E8A-4147-A177-3AD203B41FA5}">
                      <a16:colId xmlns:a16="http://schemas.microsoft.com/office/drawing/2014/main" val="3102653960"/>
                    </a:ext>
                  </a:extLst>
                </a:gridCol>
                <a:gridCol w="1691110">
                  <a:extLst>
                    <a:ext uri="{9D8B030D-6E8A-4147-A177-3AD203B41FA5}">
                      <a16:colId xmlns:a16="http://schemas.microsoft.com/office/drawing/2014/main" val="242071409"/>
                    </a:ext>
                  </a:extLst>
                </a:gridCol>
              </a:tblGrid>
              <a:tr h="283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No.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AUDITORÍA / DENUNCIA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BENEFICIOS 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16708"/>
                  </a:ext>
                </a:extLst>
              </a:tr>
              <a:tr h="2622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al Inderhuila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$1.569.666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719170"/>
                  </a:ext>
                </a:extLst>
              </a:tr>
              <a:tr h="2622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Regular Municipio de Pitalito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$8.799.671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435230"/>
                  </a:ext>
                </a:extLst>
              </a:tr>
              <a:tr h="4934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al Municipio de Villavieja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$5.200.000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946041"/>
                  </a:ext>
                </a:extLst>
              </a:tr>
              <a:tr h="2622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al Inderhuila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$3.484.000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876323"/>
                  </a:ext>
                </a:extLst>
              </a:tr>
              <a:tr h="4934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al Municipio de Acevedo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$21.444.850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301710"/>
                  </a:ext>
                </a:extLst>
              </a:tr>
              <a:tr h="4934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al Municipio de Acevedo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$13.775.000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547859"/>
                  </a:ext>
                </a:extLst>
              </a:tr>
              <a:tr h="4934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al Municipio de Acevedo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$7.941.248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563891"/>
                  </a:ext>
                </a:extLst>
              </a:tr>
              <a:tr h="4934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- Ambiental a la Empresa de Servicios Públicos de Hobo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$40.000.000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127584"/>
                  </a:ext>
                </a:extLst>
              </a:tr>
              <a:tr h="4934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- Ambiental a la Empresa de Servicios Públicos de Aipe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$82.800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513945"/>
                  </a:ext>
                </a:extLst>
              </a:tr>
              <a:tr h="4934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 - Ambiental a la Empresa de Servicios Públicos de Aipe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$1.875.000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707943"/>
                  </a:ext>
                </a:extLst>
              </a:tr>
              <a:tr h="27106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$425.819.107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976" marR="539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828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207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53140" y="2406028"/>
            <a:ext cx="883010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300" dirty="0">
                <a:latin typeface="Arial Black" pitchFamily="34" charset="0"/>
                <a:cs typeface="Arial" pitchFamily="34" charset="0"/>
              </a:rPr>
              <a:t>RESPONSABILIDAD FISCAL</a:t>
            </a:r>
          </a:p>
        </p:txBody>
      </p:sp>
    </p:spTree>
    <p:extLst>
      <p:ext uri="{BB962C8B-B14F-4D97-AF65-F5344CB8AC3E}">
        <p14:creationId xmlns:p14="http://schemas.microsoft.com/office/powerpoint/2010/main" val="1926653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682394" y="1062103"/>
            <a:ext cx="768369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PROCESOS DE RESPONSABILIDAD FISCAL TRAMITADOS 31/12/2018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3435755-57D4-45B2-959A-B313DB22D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087315"/>
              </p:ext>
            </p:extLst>
          </p:nvPr>
        </p:nvGraphicFramePr>
        <p:xfrm>
          <a:off x="1422400" y="2302932"/>
          <a:ext cx="6626578" cy="3589865"/>
        </p:xfrm>
        <a:graphic>
          <a:graphicData uri="http://schemas.openxmlformats.org/drawingml/2006/table">
            <a:tbl>
              <a:tblPr firstRow="1" firstCol="1" bandRow="1"/>
              <a:tblGrid>
                <a:gridCol w="2484967">
                  <a:extLst>
                    <a:ext uri="{9D8B030D-6E8A-4147-A177-3AD203B41FA5}">
                      <a16:colId xmlns:a16="http://schemas.microsoft.com/office/drawing/2014/main" val="1892661130"/>
                    </a:ext>
                  </a:extLst>
                </a:gridCol>
                <a:gridCol w="1554435">
                  <a:extLst>
                    <a:ext uri="{9D8B030D-6E8A-4147-A177-3AD203B41FA5}">
                      <a16:colId xmlns:a16="http://schemas.microsoft.com/office/drawing/2014/main" val="4172992308"/>
                    </a:ext>
                  </a:extLst>
                </a:gridCol>
                <a:gridCol w="1309559">
                  <a:extLst>
                    <a:ext uri="{9D8B030D-6E8A-4147-A177-3AD203B41FA5}">
                      <a16:colId xmlns:a16="http://schemas.microsoft.com/office/drawing/2014/main" val="1801087144"/>
                    </a:ext>
                  </a:extLst>
                </a:gridCol>
                <a:gridCol w="1277617">
                  <a:extLst>
                    <a:ext uri="{9D8B030D-6E8A-4147-A177-3AD203B41FA5}">
                      <a16:colId xmlns:a16="http://schemas.microsoft.com/office/drawing/2014/main" val="1623796445"/>
                    </a:ext>
                  </a:extLst>
                </a:gridCol>
              </a:tblGrid>
              <a:tr h="407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AÑO APERTURA PRF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ORDINARIOS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VERBALES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393124"/>
                  </a:ext>
                </a:extLst>
              </a:tr>
              <a:tr h="454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2013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967568"/>
                  </a:ext>
                </a:extLst>
              </a:tr>
              <a:tr h="454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2014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39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697773"/>
                  </a:ext>
                </a:extLst>
              </a:tr>
              <a:tr h="454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2015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66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371419"/>
                  </a:ext>
                </a:extLst>
              </a:tr>
              <a:tr h="454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048858"/>
                  </a:ext>
                </a:extLst>
              </a:tr>
              <a:tr h="454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46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59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9877428"/>
                  </a:ext>
                </a:extLst>
              </a:tr>
              <a:tr h="454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2018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38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62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150667"/>
                  </a:ext>
                </a:extLst>
              </a:tr>
              <a:tr h="454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165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103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268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380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653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01CCFFA-22F6-4481-82A0-BDCF5DBF2F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375642"/>
              </p:ext>
            </p:extLst>
          </p:nvPr>
        </p:nvGraphicFramePr>
        <p:xfrm>
          <a:off x="790222" y="1275644"/>
          <a:ext cx="7371645" cy="4549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245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268509"/>
              </p:ext>
            </p:extLst>
          </p:nvPr>
        </p:nvGraphicFramePr>
        <p:xfrm>
          <a:off x="806607" y="2359890"/>
          <a:ext cx="7600412" cy="27756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58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8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6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3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IMPUTACIONES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ORDINARIOS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VERBALES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TOTAL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2018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13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38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51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CUANTIA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$117.903.506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$4.788.133.706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$4.906.037.212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6 Rectángulo"/>
          <p:cNvSpPr>
            <a:spLocks noChangeArrowheads="1"/>
          </p:cNvSpPr>
          <p:nvPr/>
        </p:nvSpPr>
        <p:spPr bwMode="auto">
          <a:xfrm>
            <a:off x="1507721" y="1471560"/>
            <a:ext cx="59293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IMPUTACIONES 31/12/2018</a:t>
            </a:r>
          </a:p>
        </p:txBody>
      </p:sp>
    </p:spTree>
    <p:extLst>
      <p:ext uri="{BB962C8B-B14F-4D97-AF65-F5344CB8AC3E}">
        <p14:creationId xmlns:p14="http://schemas.microsoft.com/office/powerpoint/2010/main" val="214384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6 Rectángulo"/>
          <p:cNvSpPr>
            <a:spLocks noChangeArrowheads="1"/>
          </p:cNvSpPr>
          <p:nvPr/>
        </p:nvSpPr>
        <p:spPr bwMode="auto">
          <a:xfrm>
            <a:off x="1507721" y="1471560"/>
            <a:ext cx="59293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DECISIONES DE FONDO 31/12/2018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E115C51-6554-49BA-90A1-C6DF613CD4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696993"/>
              </p:ext>
            </p:extLst>
          </p:nvPr>
        </p:nvGraphicFramePr>
        <p:xfrm>
          <a:off x="1862668" y="2788356"/>
          <a:ext cx="5531557" cy="1749777"/>
        </p:xfrm>
        <a:graphic>
          <a:graphicData uri="http://schemas.openxmlformats.org/drawingml/2006/table">
            <a:tbl>
              <a:tblPr firstCol="1" bandRow="1"/>
              <a:tblGrid>
                <a:gridCol w="1827934">
                  <a:extLst>
                    <a:ext uri="{9D8B030D-6E8A-4147-A177-3AD203B41FA5}">
                      <a16:colId xmlns:a16="http://schemas.microsoft.com/office/drawing/2014/main" val="2624520428"/>
                    </a:ext>
                  </a:extLst>
                </a:gridCol>
                <a:gridCol w="1827934">
                  <a:extLst>
                    <a:ext uri="{9D8B030D-6E8A-4147-A177-3AD203B41FA5}">
                      <a16:colId xmlns:a16="http://schemas.microsoft.com/office/drawing/2014/main" val="1370976364"/>
                    </a:ext>
                  </a:extLst>
                </a:gridCol>
                <a:gridCol w="1875689">
                  <a:extLst>
                    <a:ext uri="{9D8B030D-6E8A-4147-A177-3AD203B41FA5}">
                      <a16:colId xmlns:a16="http://schemas.microsoft.com/office/drawing/2014/main" val="1858655735"/>
                    </a:ext>
                  </a:extLst>
                </a:gridCol>
              </a:tblGrid>
              <a:tr h="77172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DECISIÓN </a:t>
                      </a:r>
                      <a:endParaRPr lang="es-CO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VALOR</a:t>
                      </a:r>
                      <a:endParaRPr lang="es-CO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176134"/>
                  </a:ext>
                </a:extLst>
              </a:tr>
              <a:tr h="489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CESACIÓN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$72.024,311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986130"/>
                  </a:ext>
                </a:extLst>
              </a:tr>
              <a:tr h="489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FALLOS CON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s-CO" sz="1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286.927.042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099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256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8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976574"/>
              </p:ext>
            </p:extLst>
          </p:nvPr>
        </p:nvGraphicFramePr>
        <p:xfrm>
          <a:off x="2381693" y="1770629"/>
          <a:ext cx="4678326" cy="165837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38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9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  <a:latin typeface="Arial"/>
                          <a:cs typeface="Arial"/>
                        </a:rPr>
                        <a:t>R.</a:t>
                      </a:r>
                      <a:r>
                        <a:rPr lang="es-CO" sz="2000" b="1" baseline="0" dirty="0">
                          <a:effectLst/>
                          <a:latin typeface="Arial"/>
                          <a:cs typeface="Arial"/>
                        </a:rPr>
                        <a:t> SANCION </a:t>
                      </a:r>
                      <a:endParaRPr lang="es-CO" sz="2000" b="1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43" marR="4444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  <a:latin typeface="Arial"/>
                          <a:cs typeface="Arial"/>
                        </a:rPr>
                        <a:t>VALOR</a:t>
                      </a:r>
                      <a:endParaRPr lang="es-CO" sz="2000" b="1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43" marR="4444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Arial"/>
                          <a:ea typeface="Calibri"/>
                        </a:rPr>
                        <a:t>32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Arial"/>
                          <a:ea typeface="Calibri"/>
                        </a:rPr>
                        <a:t>$10.053.780</a:t>
                      </a:r>
                      <a:endParaRPr lang="es-CO" sz="20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46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  <a:latin typeface="Arial"/>
                          <a:cs typeface="Arial"/>
                        </a:rPr>
                        <a:t>ARCHIVADOS</a:t>
                      </a:r>
                      <a:endParaRPr lang="es-CO" sz="2000" b="1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43" marR="4444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3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  <a:latin typeface="Arial"/>
                          <a:cs typeface="Arial"/>
                        </a:rPr>
                        <a:t>18</a:t>
                      </a:r>
                      <a:endParaRPr lang="es-CO" sz="200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43" marR="44443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1170529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109538" algn="ctr" eaLnBrk="1" hangingPunct="1"/>
            <a:r>
              <a:rPr lang="es-CO" sz="3200" b="1" dirty="0">
                <a:latin typeface="Arial"/>
                <a:cs typeface="Arial"/>
              </a:rPr>
              <a:t>PROCESOS SANCIONATORIOS 31/12/2018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159253"/>
              </p:ext>
            </p:extLst>
          </p:nvPr>
        </p:nvGraphicFramePr>
        <p:xfrm>
          <a:off x="2498652" y="4412520"/>
          <a:ext cx="4561367" cy="21265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23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04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effectLst/>
                          <a:latin typeface="Arial"/>
                          <a:cs typeface="Arial"/>
                        </a:rPr>
                        <a:t>VALOR RECAUDADO</a:t>
                      </a:r>
                      <a:endParaRPr lang="es-CO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4457" marR="4445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Arial"/>
                          <a:cs typeface="Arial"/>
                        </a:rPr>
                        <a:t>CAPITAL</a:t>
                      </a:r>
                      <a:endParaRPr lang="es-CO" sz="18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$151.483.781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INTERESES</a:t>
                      </a: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$21.274.058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effectLst/>
                          <a:latin typeface="Arial"/>
                          <a:cs typeface="Arial"/>
                        </a:rPr>
                        <a:t>TOTAL</a:t>
                      </a:r>
                      <a:endParaRPr lang="es-CO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46" marR="4444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20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$172.757.839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3818195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109538" algn="ctr"/>
            <a:r>
              <a:rPr lang="es-CO" sz="3200" b="1" dirty="0">
                <a:latin typeface="Arial"/>
                <a:cs typeface="Arial"/>
              </a:rPr>
              <a:t>COBRO COACTIVO 31/12/2018</a:t>
            </a:r>
          </a:p>
        </p:txBody>
      </p:sp>
    </p:spTree>
    <p:extLst>
      <p:ext uri="{BB962C8B-B14F-4D97-AF65-F5344CB8AC3E}">
        <p14:creationId xmlns:p14="http://schemas.microsoft.com/office/powerpoint/2010/main" val="2490723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63773" y="2448560"/>
            <a:ext cx="883010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300" dirty="0">
                <a:latin typeface="Arial Black" pitchFamily="34" charset="0"/>
                <a:cs typeface="Arial" pitchFamily="34" charset="0"/>
              </a:rPr>
              <a:t>PARTICIPACIÓN CIUDADANA</a:t>
            </a:r>
          </a:p>
        </p:txBody>
      </p:sp>
    </p:spTree>
    <p:extLst>
      <p:ext uri="{BB962C8B-B14F-4D97-AF65-F5344CB8AC3E}">
        <p14:creationId xmlns:p14="http://schemas.microsoft.com/office/powerpoint/2010/main" val="2912876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0" y="1598881"/>
            <a:ext cx="91440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67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AUDIENCIA PÚBLICA DE RENDICIÓN DE CUENTA </a:t>
            </a:r>
          </a:p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67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VIGENCIA 2018</a:t>
            </a:r>
          </a:p>
        </p:txBody>
      </p:sp>
    </p:spTree>
    <p:extLst>
      <p:ext uri="{BB962C8B-B14F-4D97-AF65-F5344CB8AC3E}">
        <p14:creationId xmlns:p14="http://schemas.microsoft.com/office/powerpoint/2010/main" val="3769363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190728"/>
              </p:ext>
            </p:extLst>
          </p:nvPr>
        </p:nvGraphicFramePr>
        <p:xfrm>
          <a:off x="1228305" y="2828988"/>
          <a:ext cx="6687403" cy="26606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68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2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TIPO DE REQUERIMIENTO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RECIBIDAS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TERMINADAS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EN TRÁMITE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PETICIÓN</a:t>
                      </a:r>
                      <a:endParaRPr kumimoji="0" lang="es-C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charset="0"/>
                          <a:cs typeface="Arial"/>
                        </a:rPr>
                        <a:t>169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charset="0"/>
                          <a:cs typeface="Arial"/>
                        </a:rPr>
                        <a:t>168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charset="0"/>
                          <a:cs typeface="Arial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QUEJA</a:t>
                      </a:r>
                      <a:endParaRPr kumimoji="0" lang="es-C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4</a:t>
                      </a:r>
                      <a:endParaRPr kumimoji="0" lang="es-C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charset="0"/>
                          <a:cs typeface="Arial"/>
                        </a:rPr>
                        <a:t>4</a:t>
                      </a:r>
                    </a:p>
                  </a:txBody>
                  <a:tcPr marL="44450" marR="4445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charset="0"/>
                          <a:cs typeface="Arial"/>
                        </a:rPr>
                        <a:t>0</a:t>
                      </a:r>
                    </a:p>
                  </a:txBody>
                  <a:tcPr marL="44450" marR="4445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DENUNCIA</a:t>
                      </a:r>
                      <a:endParaRPr kumimoji="0" lang="es-C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138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92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46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TOTAL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303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264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47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0" marR="4445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-163773" y="1541739"/>
            <a:ext cx="94033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latin typeface="Arial" pitchFamily="34" charset="0"/>
                <a:cs typeface="Arial" pitchFamily="34" charset="0"/>
              </a:rPr>
              <a:t>GESTIÓN  DE  PETICIONES, QUEJAS Y DENUNCIAS – PQD – 31/12/2018</a:t>
            </a:r>
          </a:p>
        </p:txBody>
      </p:sp>
    </p:spTree>
    <p:extLst>
      <p:ext uri="{BB962C8B-B14F-4D97-AF65-F5344CB8AC3E}">
        <p14:creationId xmlns:p14="http://schemas.microsoft.com/office/powerpoint/2010/main" val="1517051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659220" y="1042009"/>
            <a:ext cx="80382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latin typeface="Arial" pitchFamily="34" charset="0"/>
                <a:cs typeface="Arial" pitchFamily="34" charset="0"/>
              </a:rPr>
              <a:t>DENUNCIAS QUE FUERON TRASLADADAS A LA OFICINA DE RESPONSABILIDAD FISCAL 31/12/2018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95862"/>
              </p:ext>
            </p:extLst>
          </p:nvPr>
        </p:nvGraphicFramePr>
        <p:xfrm>
          <a:off x="2062716" y="2817627"/>
          <a:ext cx="5433238" cy="2986185"/>
        </p:xfrm>
        <a:graphic>
          <a:graphicData uri="http://schemas.openxmlformats.org/drawingml/2006/table">
            <a:tbl>
              <a:tblPr firstRow="1" firstCol="1" bandRow="1"/>
              <a:tblGrid>
                <a:gridCol w="1406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7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VIGENCIA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No. DENUNCIAS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PRESUNTO DETRIMENTO FISCAL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2017 </a:t>
                      </a:r>
                      <a:endParaRPr lang="es-CO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8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$</a:t>
                      </a:r>
                      <a:r>
                        <a:rPr lang="es-CO" sz="1800" dirty="0">
                          <a:effectLst/>
                          <a:latin typeface="Arial"/>
                          <a:ea typeface="Times New Roman"/>
                        </a:rPr>
                        <a:t>260.714.712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0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2018</a:t>
                      </a:r>
                      <a:endParaRPr lang="es-CO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8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$3,349.111.007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02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TOTAL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20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$3.069.825.719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0125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40254" y="919478"/>
            <a:ext cx="8240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latin typeface="Arial" pitchFamily="34" charset="0"/>
                <a:cs typeface="Arial" pitchFamily="34" charset="0"/>
              </a:rPr>
              <a:t>PARTICIPACIÓN CIUDADANA 31/12/2018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267720"/>
              </p:ext>
            </p:extLst>
          </p:nvPr>
        </p:nvGraphicFramePr>
        <p:xfrm>
          <a:off x="515603" y="1669979"/>
          <a:ext cx="8019860" cy="46187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4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9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4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34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TIPO DE EVENTO</a:t>
                      </a:r>
                      <a:endParaRPr kumimoji="0" lang="es-CO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49" marR="44449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NUMERO DE EVENTOS</a:t>
                      </a:r>
                      <a:endParaRPr kumimoji="0" lang="es-CO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49" marR="44449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LÍDERES PARTICIPANTES</a:t>
                      </a:r>
                      <a:endParaRPr kumimoji="0" lang="es-CO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49" marR="44449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VEEDURÍAS CONFORMADAS / ASESORADAS</a:t>
                      </a:r>
                      <a:endParaRPr kumimoji="0" lang="es-CO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49" marR="44449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21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CAPACITACIONES</a:t>
                      </a:r>
                      <a:endParaRPr kumimoji="0" lang="es-CO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29</a:t>
                      </a:r>
                      <a:endParaRPr kumimoji="0" lang="es-CO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776</a:t>
                      </a:r>
                      <a:endParaRPr kumimoji="0" lang="es-CO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8</a:t>
                      </a:r>
                      <a:endParaRPr kumimoji="0" lang="es-CO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marL="9525" marR="9525" marT="9519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79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CONTRALORIA DE TU MANO</a:t>
                      </a:r>
                      <a:endParaRPr kumimoji="0" lang="es-CO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16</a:t>
                      </a:r>
                      <a:endParaRPr kumimoji="0" lang="es-CO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338</a:t>
                      </a:r>
                      <a:endParaRPr kumimoji="0" lang="es-CO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N/A</a:t>
                      </a:r>
                      <a:endParaRPr kumimoji="0" lang="es-CO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marL="9525" marR="9525" marT="9519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79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CONTRALOR ESTUDIANTIL</a:t>
                      </a: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58</a:t>
                      </a: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1.384</a:t>
                      </a: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N/A</a:t>
                      </a:r>
                    </a:p>
                  </a:txBody>
                  <a:tcPr marL="9525" marR="9525" marT="9519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08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AUDIENCIA URGENCIA MANIFIESTA</a:t>
                      </a: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4</a:t>
                      </a: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349</a:t>
                      </a: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N/A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marL="9525" marR="9525" marT="9519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308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AUDIENCIA PÚBLICA DE RENDICIÓN DE CUENTAS</a:t>
                      </a: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3</a:t>
                      </a: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8,102</a:t>
                      </a:r>
                    </a:p>
                  </a:txBody>
                  <a:tcPr marL="9525" marR="9525" marT="9519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N/A</a:t>
                      </a:r>
                    </a:p>
                  </a:txBody>
                  <a:tcPr marL="9525" marR="9525" marT="9519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40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TOTAL</a:t>
                      </a:r>
                      <a:endParaRPr kumimoji="0" lang="es-CO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marL="9525" marR="9525" marT="9519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110</a:t>
                      </a:r>
                      <a:endParaRPr kumimoji="0" lang="es-CO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marL="9525" marR="9525" marT="9519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10.949</a:t>
                      </a:r>
                      <a:endParaRPr kumimoji="0" lang="es-CO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marL="9525" marR="9525" marT="9519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8</a:t>
                      </a:r>
                      <a:endParaRPr kumimoji="0" lang="es-CO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marL="9525" marR="9525" marT="9519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338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63773" y="2448560"/>
            <a:ext cx="883010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300" dirty="0">
                <a:latin typeface="Arial Black" pitchFamily="34" charset="0"/>
                <a:cs typeface="Arial" pitchFamily="34" charset="0"/>
              </a:rPr>
              <a:t>TALENTO HUMANO</a:t>
            </a:r>
          </a:p>
        </p:txBody>
      </p:sp>
    </p:spTree>
    <p:extLst>
      <p:ext uri="{BB962C8B-B14F-4D97-AF65-F5344CB8AC3E}">
        <p14:creationId xmlns:p14="http://schemas.microsoft.com/office/powerpoint/2010/main" val="40145045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140406"/>
              </p:ext>
            </p:extLst>
          </p:nvPr>
        </p:nvGraphicFramePr>
        <p:xfrm>
          <a:off x="841774" y="2008520"/>
          <a:ext cx="7460451" cy="3628010"/>
        </p:xfrm>
        <a:graphic>
          <a:graphicData uri="http://schemas.openxmlformats.org/drawingml/2006/table">
            <a:tbl>
              <a:tblPr/>
              <a:tblGrid>
                <a:gridCol w="3092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7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19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8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575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TIPO</a:t>
                      </a:r>
                      <a:r>
                        <a:rPr lang="es-ES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DE ACTIVIDAD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N.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VALOR EJECUTADO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DE EJECUCIÓN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75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Capacitaciones realizadas 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$ 89.384.947 </a:t>
                      </a:r>
                      <a:endParaRPr lang="es-CO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100%</a:t>
                      </a:r>
                      <a:endParaRPr lang="es-CO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75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Actividades de Bienestar Social e Incentivos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$ 43.343.000 </a:t>
                      </a:r>
                      <a:endParaRPr lang="es-CO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7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Actividades de Salud Ocupacional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$0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1310187" y="1249101"/>
            <a:ext cx="64417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latin typeface="Arial" pitchFamily="34" charset="0"/>
                <a:cs typeface="Arial" pitchFamily="34" charset="0"/>
              </a:rPr>
              <a:t>ACTIVIDADES 31/12/2018</a:t>
            </a:r>
          </a:p>
        </p:txBody>
      </p:sp>
    </p:spTree>
    <p:extLst>
      <p:ext uri="{BB962C8B-B14F-4D97-AF65-F5344CB8AC3E}">
        <p14:creationId xmlns:p14="http://schemas.microsoft.com/office/powerpoint/2010/main" val="10084388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291481" y="966876"/>
            <a:ext cx="83332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latin typeface="Arial" pitchFamily="34" charset="0"/>
                <a:cs typeface="Arial" pitchFamily="34" charset="0"/>
              </a:rPr>
              <a:t>CONVENIOS DE COOPERACIÓN INSTITUCIONAL 31/12/2018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230CDB6-711F-4DE7-A29B-060FB5BEA4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569331"/>
              </p:ext>
            </p:extLst>
          </p:nvPr>
        </p:nvGraphicFramePr>
        <p:xfrm>
          <a:off x="1162756" y="2044095"/>
          <a:ext cx="6829777" cy="4332233"/>
        </p:xfrm>
        <a:graphic>
          <a:graphicData uri="http://schemas.openxmlformats.org/drawingml/2006/table">
            <a:tbl>
              <a:tblPr firstRow="1" firstCol="1" bandRow="1"/>
              <a:tblGrid>
                <a:gridCol w="334374">
                  <a:extLst>
                    <a:ext uri="{9D8B030D-6E8A-4147-A177-3AD203B41FA5}">
                      <a16:colId xmlns:a16="http://schemas.microsoft.com/office/drawing/2014/main" val="348846899"/>
                    </a:ext>
                  </a:extLst>
                </a:gridCol>
                <a:gridCol w="3744208">
                  <a:extLst>
                    <a:ext uri="{9D8B030D-6E8A-4147-A177-3AD203B41FA5}">
                      <a16:colId xmlns:a16="http://schemas.microsoft.com/office/drawing/2014/main" val="1293525155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525664454"/>
                    </a:ext>
                  </a:extLst>
                </a:gridCol>
                <a:gridCol w="1433141">
                  <a:extLst>
                    <a:ext uri="{9D8B030D-6E8A-4147-A177-3AD203B41FA5}">
                      <a16:colId xmlns:a16="http://schemas.microsoft.com/office/drawing/2014/main" val="2191967220"/>
                    </a:ext>
                  </a:extLst>
                </a:gridCol>
              </a:tblGrid>
              <a:tr h="6193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ENTIDAD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FECHA DE SUSCRIPCIÓN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PLAZO DE VIGENCIA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689860"/>
                  </a:ext>
                </a:extLst>
              </a:tr>
              <a:tr h="291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Universidad Antonio Nariño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17/02/2009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Indefinida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117370"/>
                  </a:ext>
                </a:extLst>
              </a:tr>
              <a:tr h="243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Escuela Superior de Administración Pública- ESAP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12/06/2015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11/06/2019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413435"/>
                  </a:ext>
                </a:extLst>
              </a:tr>
              <a:tr h="246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Contraloría de Cundinamarca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08/04/2016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07/04/2020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341380"/>
                  </a:ext>
                </a:extLst>
              </a:tr>
              <a:tr h="223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Superintendencia de Notariado y Registro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20/05/2016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19/05/2020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102747"/>
                  </a:ext>
                </a:extLst>
              </a:tr>
              <a:tr h="223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Universidad Surcolombiana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31/08/2016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31/12/2019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327468"/>
                  </a:ext>
                </a:extLst>
              </a:tr>
              <a:tr h="223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Pitalito- Secretaría de Educación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09/09/2016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31/12/2019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434113"/>
                  </a:ext>
                </a:extLst>
              </a:tr>
              <a:tr h="223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Instituto Colombiano de Aprendizaje INCAP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01/02/2017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31/01/2021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819061"/>
                  </a:ext>
                </a:extLst>
              </a:tr>
              <a:tr h="225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Editora de Huila – Diario del Huila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20/02/2017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19/12/2019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763331"/>
                  </a:ext>
                </a:extLst>
              </a:tr>
              <a:tr h="223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Contraloría Distrital de Bogotá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22/03/2017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21/03/2020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14862"/>
                  </a:ext>
                </a:extLst>
              </a:tr>
              <a:tr h="223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Departamento Administrativo de la Función Pública 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20/06/2017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19/06/2020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408061"/>
                  </a:ext>
                </a:extLst>
              </a:tr>
              <a:tr h="223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Fundación Universitaria Navarra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24/08/2017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30/12/2019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3607374"/>
                  </a:ext>
                </a:extLst>
              </a:tr>
              <a:tr h="2245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Fundación Escuela Tecnológica de Neiva - FET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10/11/2017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09/11/2019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019192"/>
                  </a:ext>
                </a:extLst>
              </a:tr>
              <a:tr h="223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Corporación Universitaria del Huila – CORHUILA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09/08/2018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08/08/2020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425477"/>
                  </a:ext>
                </a:extLst>
              </a:tr>
              <a:tr h="223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Contraloría Municipal de Montería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05/09/2018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31/12/2018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754781"/>
                  </a:ext>
                </a:extLst>
              </a:tr>
              <a:tr h="223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Universidad Cooperativa de Colombia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28/09/2018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28/09/2020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344322"/>
                  </a:ext>
                </a:extLst>
              </a:tr>
              <a:tr h="223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Contraloria General del Departamento del Cesar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05/12/2018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31/12/2019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310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11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291481" y="966876"/>
            <a:ext cx="83332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latin typeface="Arial" pitchFamily="34" charset="0"/>
                <a:cs typeface="Arial" pitchFamily="34" charset="0"/>
              </a:rPr>
              <a:t>PRACTICA PROFESIONAL 31/12/2018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632F5C8-7929-49AD-91D1-AEF2C78D4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565829"/>
              </p:ext>
            </p:extLst>
          </p:nvPr>
        </p:nvGraphicFramePr>
        <p:xfrm>
          <a:off x="1670756" y="1715911"/>
          <a:ext cx="6321777" cy="3533422"/>
        </p:xfrm>
        <a:graphic>
          <a:graphicData uri="http://schemas.openxmlformats.org/drawingml/2006/table">
            <a:tbl>
              <a:tblPr firstRow="1" firstCol="1" bandRow="1"/>
              <a:tblGrid>
                <a:gridCol w="2540791">
                  <a:extLst>
                    <a:ext uri="{9D8B030D-6E8A-4147-A177-3AD203B41FA5}">
                      <a16:colId xmlns:a16="http://schemas.microsoft.com/office/drawing/2014/main" val="2887687923"/>
                    </a:ext>
                  </a:extLst>
                </a:gridCol>
                <a:gridCol w="2426320">
                  <a:extLst>
                    <a:ext uri="{9D8B030D-6E8A-4147-A177-3AD203B41FA5}">
                      <a16:colId xmlns:a16="http://schemas.microsoft.com/office/drawing/2014/main" val="1271867174"/>
                    </a:ext>
                  </a:extLst>
                </a:gridCol>
                <a:gridCol w="1354666">
                  <a:extLst>
                    <a:ext uri="{9D8B030D-6E8A-4147-A177-3AD203B41FA5}">
                      <a16:colId xmlns:a16="http://schemas.microsoft.com/office/drawing/2014/main" val="2925922731"/>
                    </a:ext>
                  </a:extLst>
                </a:gridCol>
              </a:tblGrid>
              <a:tr h="524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Universidad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Programas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No. Estudiantes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240703"/>
                  </a:ext>
                </a:extLst>
              </a:tr>
              <a:tr h="332352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Surcolombiana - USCO 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Administración de Empresas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555466"/>
                  </a:ext>
                </a:extLst>
              </a:tr>
              <a:tr h="302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Derecho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516143"/>
                  </a:ext>
                </a:extLst>
              </a:tr>
              <a:tr h="302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Contaduría Pública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1303283"/>
                  </a:ext>
                </a:extLst>
              </a:tr>
              <a:tr h="302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Economía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432858"/>
                  </a:ext>
                </a:extLst>
              </a:tr>
              <a:tr h="28643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Corporación Universitaria del Huila - CORHUILA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Ingeniería Ambiental 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7817655"/>
                  </a:ext>
                </a:extLst>
              </a:tr>
              <a:tr h="33344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Ingeniería Industrial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600465"/>
                  </a:ext>
                </a:extLst>
              </a:tr>
              <a:tr h="5739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Fundación Escuela Tecnológica de Neiva -FET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Ingeniería Ambiental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660253"/>
                  </a:ext>
                </a:extLst>
              </a:tr>
              <a:tr h="57396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385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108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584791" y="2413338"/>
            <a:ext cx="80488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sz="6300" dirty="0">
                <a:solidFill>
                  <a:prstClr val="black"/>
                </a:solidFill>
                <a:latin typeface="Arial Black" pitchFamily="34" charset="0"/>
                <a:cs typeface="Arial" pitchFamily="34" charset="0"/>
              </a:rPr>
              <a:t>ADMINISTRATIVA Y FINANCIERA</a:t>
            </a:r>
          </a:p>
        </p:txBody>
      </p:sp>
    </p:spTree>
    <p:extLst>
      <p:ext uri="{BB962C8B-B14F-4D97-AF65-F5344CB8AC3E}">
        <p14:creationId xmlns:p14="http://schemas.microsoft.com/office/powerpoint/2010/main" val="36876204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584791" y="2413338"/>
            <a:ext cx="804884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s-CO" sz="63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Marcador de contenido 1"/>
          <p:cNvSpPr txBox="1">
            <a:spLocks/>
          </p:cNvSpPr>
          <p:nvPr/>
        </p:nvSpPr>
        <p:spPr bwMode="auto">
          <a:xfrm>
            <a:off x="-218365" y="1491706"/>
            <a:ext cx="9144000" cy="504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9538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s-CO" sz="3200" b="1" dirty="0">
                <a:ea typeface="Calibri" charset="0"/>
                <a:cs typeface="Arial" charset="0"/>
              </a:rPr>
              <a:t>PRESUPUESTO DE INGRESOS 31/12/2018</a:t>
            </a:r>
            <a:endParaRPr lang="es-CO" sz="3200" dirty="0">
              <a:ea typeface="Calibri" charset="0"/>
              <a:cs typeface="Arial" charset="0"/>
            </a:endParaRPr>
          </a:p>
          <a:p>
            <a:pPr algn="ctr">
              <a:spcBef>
                <a:spcPct val="20000"/>
              </a:spcBef>
            </a:pPr>
            <a:endParaRPr lang="es-CO" sz="3200" dirty="0">
              <a:ea typeface="Calibri" charset="0"/>
              <a:cs typeface="Arial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895894"/>
              </p:ext>
            </p:extLst>
          </p:nvPr>
        </p:nvGraphicFramePr>
        <p:xfrm>
          <a:off x="354845" y="2364114"/>
          <a:ext cx="8379723" cy="3143994"/>
        </p:xfrm>
        <a:graphic>
          <a:graphicData uri="http://schemas.openxmlformats.org/drawingml/2006/table">
            <a:tbl>
              <a:tblPr/>
              <a:tblGrid>
                <a:gridCol w="2606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5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8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518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DEFINITIVO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RECAUDOS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  EJECUCIÓN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69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Transferencia ICLD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$3.381.197.960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$3.381.197.960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100.%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10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Cuotas de Auditaje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$1.290.620.442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$1.290.620.524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100.00%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00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INGRESOS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$4.671.818.402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$ 4.671.818.484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100.00%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5650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584791" y="2413338"/>
            <a:ext cx="804884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s-CO" sz="63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Marcador de contenido 1"/>
          <p:cNvSpPr txBox="1">
            <a:spLocks/>
          </p:cNvSpPr>
          <p:nvPr/>
        </p:nvSpPr>
        <p:spPr bwMode="auto">
          <a:xfrm>
            <a:off x="-218365" y="1502339"/>
            <a:ext cx="9144000" cy="504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9538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s-CO" sz="3200" b="1" dirty="0">
                <a:ea typeface="Calibri" charset="0"/>
                <a:cs typeface="Arial" charset="0"/>
              </a:rPr>
              <a:t>PRESUPUESTO DE GASTOS 31/12/2018</a:t>
            </a:r>
            <a:endParaRPr lang="es-CO" sz="3200" dirty="0">
              <a:ea typeface="Calibri" charset="0"/>
              <a:cs typeface="Arial" charset="0"/>
            </a:endParaRPr>
          </a:p>
          <a:p>
            <a:pPr algn="ctr">
              <a:spcBef>
                <a:spcPct val="20000"/>
              </a:spcBef>
            </a:pPr>
            <a:endParaRPr lang="es-CO" sz="3200" dirty="0">
              <a:ea typeface="Calibri" charset="0"/>
              <a:cs typeface="Arial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923833"/>
              </p:ext>
            </p:extLst>
          </p:nvPr>
        </p:nvGraphicFramePr>
        <p:xfrm>
          <a:off x="180621" y="2311844"/>
          <a:ext cx="8590846" cy="3509464"/>
        </p:xfrm>
        <a:graphic>
          <a:graphicData uri="http://schemas.openxmlformats.org/drawingml/2006/table">
            <a:tbl>
              <a:tblPr/>
              <a:tblGrid>
                <a:gridCol w="2129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416">
                  <a:extLst>
                    <a:ext uri="{9D8B030D-6E8A-4147-A177-3AD203B41FA5}">
                      <a16:colId xmlns:a16="http://schemas.microsoft.com/office/drawing/2014/main" val="1070816088"/>
                    </a:ext>
                  </a:extLst>
                </a:gridCol>
                <a:gridCol w="1753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2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9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CONCEPTO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ESTIMADO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PRESUPUESTO DEFINITIVO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EJECUTADO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EJECUCIÓN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61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Gastos de Personal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$4.006.743.812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7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$4.127.456.904 </a:t>
                      </a:r>
                      <a:endParaRPr lang="es-C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7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$4.127.456.904</a:t>
                      </a:r>
                      <a:endParaRPr lang="es-C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7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100%</a:t>
                      </a:r>
                      <a:endParaRPr lang="es-C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5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Gastos Generales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$476.518.098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7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$544.361.498</a:t>
                      </a:r>
                      <a:endParaRPr lang="es-C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7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$544.361.498 </a:t>
                      </a:r>
                      <a:endParaRPr lang="es-C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7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100%</a:t>
                      </a:r>
                      <a:endParaRPr lang="es-C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09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Transferencias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$50.000.000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7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$0</a:t>
                      </a:r>
                      <a:endParaRPr lang="es-C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7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$0 </a:t>
                      </a:r>
                      <a:endParaRPr lang="es-C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7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0%</a:t>
                      </a:r>
                      <a:endParaRPr lang="es-C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431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GASTOS DE FUNCIONAMIENTO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$4.533.261.910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7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$4.671.818.402</a:t>
                      </a:r>
                      <a:endParaRPr lang="es-C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7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$4.671.818.402</a:t>
                      </a:r>
                      <a:endParaRPr lang="es-C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7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100%</a:t>
                      </a:r>
                      <a:endParaRPr lang="es-CO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818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52890" y="2613972"/>
            <a:ext cx="81870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7000" dirty="0">
                <a:latin typeface="Arial Black" pitchFamily="34" charset="0"/>
                <a:cs typeface="Arial" pitchFamily="34" charset="0"/>
              </a:rPr>
              <a:t>AUDITORIAS</a:t>
            </a:r>
          </a:p>
        </p:txBody>
      </p:sp>
    </p:spTree>
    <p:extLst>
      <p:ext uri="{BB962C8B-B14F-4D97-AF65-F5344CB8AC3E}">
        <p14:creationId xmlns:p14="http://schemas.microsoft.com/office/powerpoint/2010/main" val="37426194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584791" y="2413338"/>
            <a:ext cx="804884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sz="6300" dirty="0">
                <a:solidFill>
                  <a:prstClr val="black"/>
                </a:solidFill>
                <a:latin typeface="Arial Black" pitchFamily="34" charset="0"/>
                <a:cs typeface="Arial" pitchFamily="34" charset="0"/>
              </a:rPr>
              <a:t>ESTRATÉGICOS</a:t>
            </a:r>
          </a:p>
        </p:txBody>
      </p:sp>
    </p:spTree>
    <p:extLst>
      <p:ext uri="{BB962C8B-B14F-4D97-AF65-F5344CB8AC3E}">
        <p14:creationId xmlns:p14="http://schemas.microsoft.com/office/powerpoint/2010/main" val="32139668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>
            <a:spLocks noChangeArrowheads="1"/>
          </p:cNvSpPr>
          <p:nvPr/>
        </p:nvSpPr>
        <p:spPr bwMode="auto">
          <a:xfrm>
            <a:off x="2945223" y="250858"/>
            <a:ext cx="628384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2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PLAN ESTRATÉGICO INSTITUCIONAL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984872"/>
              </p:ext>
            </p:extLst>
          </p:nvPr>
        </p:nvGraphicFramePr>
        <p:xfrm>
          <a:off x="297710" y="1169585"/>
          <a:ext cx="8484783" cy="4814421"/>
        </p:xfrm>
        <a:graphic>
          <a:graphicData uri="http://schemas.openxmlformats.org/drawingml/2006/table">
            <a:tbl>
              <a:tblPr firstRow="1" firstCol="1" bandRow="1"/>
              <a:tblGrid>
                <a:gridCol w="3547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5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7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3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11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OBJETIVO ESTRATÉGICO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PARTICIPACIÓN PORCENTUAL CUATRIENIO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PARTICIPACIÓN PORCENTUAL ANUAL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% EJEC. VIGENCIA 2018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1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1. Fortalecer el Sistema de Control Fiscal, mejorando la aplicación de los procesos institucionalizados en este organismo de control.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40%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10%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9,50%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1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2. Promover la participación de la comunidad para lograr su empoderamiento en la vigilancia y control de los recursos públicos. 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25%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6,25%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5,32%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1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3. Optimizar la gestión institucional, mediante el mejoramiento continuo de los procesos, el talento humano, el apoyo jurídico y los recursos físicos, financieros y tecnológicos de la entidad.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35%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8,75%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878%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5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TOTAL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100%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25%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24.59%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194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482059"/>
              </p:ext>
            </p:extLst>
          </p:nvPr>
        </p:nvGraphicFramePr>
        <p:xfrm>
          <a:off x="956930" y="1695670"/>
          <a:ext cx="7230139" cy="4293879"/>
        </p:xfrm>
        <a:graphic>
          <a:graphicData uri="http://schemas.openxmlformats.org/drawingml/2006/table">
            <a:tbl>
              <a:tblPr firstRow="1" firstCol="1" bandRow="1"/>
              <a:tblGrid>
                <a:gridCol w="3448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2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65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OFICINA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META PROPUESTA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% ALCANZADO</a:t>
                      </a:r>
                      <a:endParaRPr lang="es-CO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1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Oficina de Control Fiscal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100%</a:t>
                      </a:r>
                      <a:endParaRPr lang="es-CO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99.8%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7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Oficina de Responsabilidad Fiscal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100%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98.2%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9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Oficina de Participación Ciudadana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100%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100,0%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2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Oficina Asesora de Planeación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100%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100,0%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Oficina Asesora Jurídica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100%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100.0%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6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Oficina de Talento Humano</a:t>
                      </a:r>
                      <a:endParaRPr lang="es-CO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100%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99.4%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8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Oficina Administrativa y Financiera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100%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100.0%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9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Oficina de Control Interno</a:t>
                      </a:r>
                      <a:endParaRPr lang="es-CO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100%</a:t>
                      </a:r>
                      <a:endParaRPr lang="es-CO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100.0%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956930" y="1005783"/>
            <a:ext cx="72301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SEGUIMIENTO PLAN ACCIÓN 31/12/2018</a:t>
            </a:r>
          </a:p>
        </p:txBody>
      </p:sp>
    </p:spTree>
    <p:extLst>
      <p:ext uri="{BB962C8B-B14F-4D97-AF65-F5344CB8AC3E}">
        <p14:creationId xmlns:p14="http://schemas.microsoft.com/office/powerpoint/2010/main" val="36736520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95694" y="899453"/>
            <a:ext cx="88781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3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INFORMES MACRO</a:t>
            </a:r>
          </a:p>
        </p:txBody>
      </p:sp>
      <p:sp>
        <p:nvSpPr>
          <p:cNvPr id="5" name="8 Rectángulo">
            <a:extLst>
              <a:ext uri="{FF2B5EF4-FFF2-40B4-BE49-F238E27FC236}">
                <a16:creationId xmlns:a16="http://schemas.microsoft.com/office/drawing/2014/main" id="{8632DA29-D22E-4310-86B7-E850BE9AA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98881"/>
            <a:ext cx="9144000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buAutoNum type="arabicPeriod"/>
              <a:tabLst>
                <a:tab pos="2700338" algn="ctr"/>
                <a:tab pos="5400675" algn="r"/>
              </a:tabLst>
              <a:defRPr/>
            </a:pPr>
            <a:r>
              <a:rPr lang="es-CO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Informe Presupuestal, Financiero y de Gestión</a:t>
            </a:r>
          </a:p>
          <a:p>
            <a:pPr marL="342900" indent="-342900" algn="just" eaLnBrk="0" hangingPunct="0">
              <a:buAutoNum type="arabicPeriod"/>
              <a:tabLst>
                <a:tab pos="2700338" algn="ctr"/>
                <a:tab pos="5400675" algn="r"/>
              </a:tabLst>
              <a:defRPr/>
            </a:pPr>
            <a:endParaRPr lang="es-CO" sz="3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eaLnBrk="0" hangingPunct="0">
              <a:buAutoNum type="arabicPeriod"/>
              <a:tabLst>
                <a:tab pos="2700338" algn="ctr"/>
                <a:tab pos="5400675" algn="r"/>
              </a:tabLst>
              <a:defRPr/>
            </a:pPr>
            <a:r>
              <a:rPr lang="es-CO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Informe de Deuda Pública</a:t>
            </a:r>
          </a:p>
          <a:p>
            <a:pPr marL="342900" indent="-342900" algn="just" eaLnBrk="0" hangingPunct="0">
              <a:buAutoNum type="arabicPeriod"/>
              <a:tabLst>
                <a:tab pos="2700338" algn="ctr"/>
                <a:tab pos="5400675" algn="r"/>
              </a:tabLst>
              <a:defRPr/>
            </a:pPr>
            <a:endParaRPr lang="es-CO" sz="3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eaLnBrk="0" hangingPunct="0">
              <a:buAutoNum type="arabicPeriod"/>
              <a:tabLst>
                <a:tab pos="2700338" algn="ctr"/>
                <a:tab pos="5400675" algn="r"/>
              </a:tabLst>
              <a:defRPr/>
            </a:pPr>
            <a:r>
              <a:rPr lang="es-CO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Informe Ambiental</a:t>
            </a:r>
          </a:p>
          <a:p>
            <a:pPr marL="342900" indent="-342900" algn="just" eaLnBrk="0" hangingPunct="0">
              <a:buAutoNum type="arabicPeriod"/>
              <a:tabLst>
                <a:tab pos="2700338" algn="ctr"/>
                <a:tab pos="5400675" algn="r"/>
              </a:tabLst>
              <a:defRPr/>
            </a:pPr>
            <a:endParaRPr lang="es-CO" sz="3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eaLnBrk="0" hangingPunct="0">
              <a:buAutoNum type="arabicPeriod"/>
              <a:tabLst>
                <a:tab pos="2700338" algn="ctr"/>
                <a:tab pos="5400675" algn="r"/>
              </a:tabLst>
              <a:defRPr/>
            </a:pPr>
            <a:r>
              <a:rPr lang="es-CO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Informe de Desempeño Fiscal</a:t>
            </a:r>
          </a:p>
          <a:p>
            <a:pPr marL="342900" indent="-342900" algn="just" eaLnBrk="0" hangingPunct="0">
              <a:buAutoNum type="arabicPeriod"/>
              <a:tabLst>
                <a:tab pos="2700338" algn="ctr"/>
                <a:tab pos="5400675" algn="r"/>
              </a:tabLst>
              <a:defRPr/>
            </a:pPr>
            <a:endParaRPr lang="es-CO" sz="3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eaLnBrk="0" hangingPunct="0">
              <a:buAutoNum type="arabicPeriod"/>
              <a:tabLst>
                <a:tab pos="2700338" algn="ctr"/>
                <a:tab pos="5400675" algn="r"/>
              </a:tabLst>
              <a:defRPr/>
            </a:pPr>
            <a:r>
              <a:rPr lang="es-CO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Informe de Seguimiento a Obras Inconclusas</a:t>
            </a:r>
          </a:p>
          <a:p>
            <a:pPr marL="342900" indent="-342900" algn="just" eaLnBrk="0" hangingPunct="0">
              <a:buAutoNum type="arabicPeriod"/>
              <a:tabLst>
                <a:tab pos="2700338" algn="ctr"/>
                <a:tab pos="5400675" algn="r"/>
              </a:tabLst>
              <a:defRPr/>
            </a:pPr>
            <a:endParaRPr lang="es-CO" sz="3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 eaLnBrk="0" hangingPunct="0">
              <a:buAutoNum type="arabicPeriod"/>
              <a:tabLst>
                <a:tab pos="2700338" algn="ctr"/>
                <a:tab pos="5400675" algn="r"/>
              </a:tabLst>
              <a:defRPr/>
            </a:pPr>
            <a:endParaRPr lang="es-CO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2237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392080" y="1688141"/>
            <a:ext cx="8358188" cy="4201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marL="109728" algn="ctr">
              <a:defRPr/>
            </a:pPr>
            <a:r>
              <a:rPr lang="es-CO" sz="7000" b="1" dirty="0">
                <a:latin typeface="Arial" pitchFamily="34" charset="0"/>
                <a:cs typeface="Arial" pitchFamily="34" charset="0"/>
              </a:rPr>
              <a:t>GRACIAS</a:t>
            </a:r>
          </a:p>
          <a:p>
            <a:pPr>
              <a:tabLst>
                <a:tab pos="2700338" algn="ctr"/>
                <a:tab pos="5400675" algn="r"/>
              </a:tabLst>
              <a:defRPr/>
            </a:pPr>
            <a:endParaRPr lang="pt-BR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2700338" algn="ctr"/>
                <a:tab pos="5400675" algn="r"/>
              </a:tabLst>
              <a:defRPr/>
            </a:pPr>
            <a:r>
              <a:rPr lang="pt-BR" sz="3000" b="1" dirty="0">
                <a:latin typeface="Arial" pitchFamily="34" charset="0"/>
                <a:cs typeface="Arial" pitchFamily="34" charset="0"/>
              </a:rPr>
              <a:t>CONTACTO:</a:t>
            </a:r>
          </a:p>
          <a:p>
            <a:pPr>
              <a:tabLst>
                <a:tab pos="2700338" algn="ctr"/>
                <a:tab pos="5400675" algn="r"/>
              </a:tabLst>
              <a:defRPr/>
            </a:pPr>
            <a:endParaRPr lang="pt-BR" sz="1500" b="1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700338" algn="ctr"/>
                <a:tab pos="5400675" algn="r"/>
              </a:tabLst>
              <a:defRPr/>
            </a:pPr>
            <a:r>
              <a:rPr lang="pt-BR" sz="3000" b="1" dirty="0" err="1">
                <a:latin typeface="Arial" pitchFamily="34" charset="0"/>
                <a:cs typeface="Arial" pitchFamily="34" charset="0"/>
              </a:rPr>
              <a:t>Gobernación</a:t>
            </a:r>
            <a:r>
              <a:rPr lang="pt-BR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3000" b="1" dirty="0" err="1">
                <a:latin typeface="Arial" pitchFamily="34" charset="0"/>
                <a:cs typeface="Arial" pitchFamily="34" charset="0"/>
              </a:rPr>
              <a:t>del</a:t>
            </a:r>
            <a:r>
              <a:rPr lang="pt-BR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3000" b="1" dirty="0" err="1">
                <a:latin typeface="Arial" pitchFamily="34" charset="0"/>
                <a:cs typeface="Arial" pitchFamily="34" charset="0"/>
              </a:rPr>
              <a:t>Huila</a:t>
            </a:r>
            <a:r>
              <a:rPr lang="pt-BR" sz="3000" b="1" dirty="0">
                <a:latin typeface="Arial" pitchFamily="34" charset="0"/>
                <a:cs typeface="Arial" pitchFamily="34" charset="0"/>
              </a:rPr>
              <a:t> 5° piso</a:t>
            </a:r>
          </a:p>
          <a:p>
            <a:pPr>
              <a:tabLst>
                <a:tab pos="2700338" algn="ctr"/>
                <a:tab pos="5400675" algn="r"/>
              </a:tabLst>
              <a:defRPr/>
            </a:pPr>
            <a:r>
              <a:rPr lang="pt-BR" sz="3000" b="1" dirty="0">
                <a:latin typeface="Arial" pitchFamily="34" charset="0"/>
                <a:cs typeface="Arial" pitchFamily="34" charset="0"/>
              </a:rPr>
              <a:t>Teléfono 8713304 – FAX 8713114 </a:t>
            </a:r>
            <a:endParaRPr lang="es-CO" sz="3000" b="1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700338" algn="ctr"/>
                <a:tab pos="5400675" algn="r"/>
              </a:tabLst>
              <a:defRPr/>
            </a:pPr>
            <a:r>
              <a:rPr lang="pt-BR" sz="3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www.contraloriahuila.gov.co</a:t>
            </a:r>
          </a:p>
          <a:p>
            <a:pPr>
              <a:tabLst>
                <a:tab pos="2700338" algn="ctr"/>
                <a:tab pos="5400675" algn="r"/>
              </a:tabLst>
              <a:defRPr/>
            </a:pPr>
            <a:r>
              <a:rPr lang="pt-BR" sz="3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info@contraloriahuila.gov.co</a:t>
            </a:r>
          </a:p>
        </p:txBody>
      </p:sp>
    </p:spTree>
    <p:extLst>
      <p:ext uri="{BB962C8B-B14F-4D97-AF65-F5344CB8AC3E}">
        <p14:creationId xmlns:p14="http://schemas.microsoft.com/office/powerpoint/2010/main" val="2652402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10">
            <a:extLst>
              <a:ext uri="{FF2B5EF4-FFF2-40B4-BE49-F238E27FC236}">
                <a16:creationId xmlns:a16="http://schemas.microsoft.com/office/drawing/2014/main" id="{3E724D07-307C-4C47-AAD5-BF3613FC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75" y="1052438"/>
            <a:ext cx="8358188" cy="5616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CO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Departamento del Huila: </a:t>
            </a:r>
            <a:r>
              <a:rPr lang="es-CO" sz="2800" b="1" dirty="0">
                <a:latin typeface="Arial" pitchFamily="34" charset="0"/>
                <a:cs typeface="Arial" pitchFamily="34" charset="0"/>
              </a:rPr>
              <a:t>1</a:t>
            </a:r>
          </a:p>
          <a:p>
            <a:pPr algn="ctr"/>
            <a:endParaRPr lang="es-CO" sz="10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CO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Municipios y Hospitales Municipales: </a:t>
            </a:r>
            <a:r>
              <a:rPr lang="es-CO" sz="2800" b="1" dirty="0">
                <a:latin typeface="Arial" pitchFamily="34" charset="0"/>
                <a:cs typeface="Arial" pitchFamily="34" charset="0"/>
              </a:rPr>
              <a:t>71</a:t>
            </a:r>
          </a:p>
          <a:p>
            <a:endParaRPr lang="es-CO" sz="10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CO" sz="2800" dirty="0">
                <a:latin typeface="Arial" pitchFamily="34" charset="0"/>
                <a:cs typeface="Arial" pitchFamily="34" charset="0"/>
              </a:rPr>
              <a:t> Hospitales Departamentales: </a:t>
            </a:r>
            <a:r>
              <a:rPr lang="es-CO" sz="2800" b="1" dirty="0">
                <a:latin typeface="Arial" pitchFamily="34" charset="0"/>
                <a:cs typeface="Arial" pitchFamily="34" charset="0"/>
              </a:rPr>
              <a:t>4</a:t>
            </a:r>
          </a:p>
          <a:p>
            <a:endParaRPr lang="es-CO" sz="10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CO" sz="2800" dirty="0">
                <a:latin typeface="Arial" pitchFamily="34" charset="0"/>
                <a:cs typeface="Arial" pitchFamily="34" charset="0"/>
              </a:rPr>
              <a:t> Entidades Descentralizadas Departamentales: </a:t>
            </a:r>
            <a:r>
              <a:rPr lang="es-CO" sz="2800" b="1" dirty="0">
                <a:latin typeface="Arial" pitchFamily="34" charset="0"/>
                <a:cs typeface="Arial" pitchFamily="34" charset="0"/>
              </a:rPr>
              <a:t>4</a:t>
            </a:r>
          </a:p>
          <a:p>
            <a:pPr>
              <a:buFont typeface="Wingdings" pitchFamily="2" charset="2"/>
              <a:buChar char="ü"/>
            </a:pPr>
            <a:endParaRPr lang="es-CO" sz="10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CO" sz="2800" dirty="0">
                <a:latin typeface="Arial" pitchFamily="34" charset="0"/>
                <a:cs typeface="Arial" pitchFamily="34" charset="0"/>
              </a:rPr>
              <a:t> Entidades Descentralizadas Municipales: </a:t>
            </a:r>
            <a:r>
              <a:rPr lang="es-CO" sz="2800" b="1" dirty="0">
                <a:latin typeface="Arial" pitchFamily="34" charset="0"/>
                <a:cs typeface="Arial" pitchFamily="34" charset="0"/>
              </a:rPr>
              <a:t>5</a:t>
            </a:r>
          </a:p>
          <a:p>
            <a:pPr>
              <a:buFont typeface="Wingdings" pitchFamily="2" charset="2"/>
              <a:buChar char="ü"/>
            </a:pPr>
            <a:endParaRPr lang="es-CO" sz="1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CO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Empresas de Servicios Públicos: </a:t>
            </a:r>
            <a:r>
              <a:rPr lang="es-CO" sz="2800" b="1" dirty="0">
                <a:latin typeface="Arial" pitchFamily="34" charset="0"/>
                <a:cs typeface="Arial" pitchFamily="34" charset="0"/>
              </a:rPr>
              <a:t>32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CO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Centros Provinciales: </a:t>
            </a:r>
            <a:r>
              <a:rPr lang="es-CO" sz="2800" b="1" dirty="0">
                <a:latin typeface="Arial" pitchFamily="34" charset="0"/>
                <a:cs typeface="Arial" pitchFamily="34" charset="0"/>
              </a:rPr>
              <a:t>6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CO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Otras Entidades: </a:t>
            </a:r>
            <a:r>
              <a:rPr lang="es-CO" sz="2800" b="1" dirty="0">
                <a:latin typeface="Arial" pitchFamily="34" charset="0"/>
                <a:cs typeface="Arial" pitchFamily="34" charset="0"/>
              </a:rPr>
              <a:t>8</a:t>
            </a:r>
          </a:p>
          <a:p>
            <a:endParaRPr lang="es-CO" sz="15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CO" sz="2800" b="1" dirty="0">
                <a:latin typeface="Arial" pitchFamily="34" charset="0"/>
                <a:cs typeface="Arial" pitchFamily="34" charset="0"/>
              </a:rPr>
              <a:t>TOTAL:  131 Sujetos de Control</a:t>
            </a:r>
          </a:p>
        </p:txBody>
      </p:sp>
      <p:sp>
        <p:nvSpPr>
          <p:cNvPr id="6" name="3 Rectángulo">
            <a:extLst>
              <a:ext uri="{FF2B5EF4-FFF2-40B4-BE49-F238E27FC236}">
                <a16:creationId xmlns:a16="http://schemas.microsoft.com/office/drawing/2014/main" id="{79F4141F-C161-4DA9-AA2F-BE8329C3C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4398" y="250858"/>
            <a:ext cx="59293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SUJETOS DE CONTROL</a:t>
            </a:r>
          </a:p>
        </p:txBody>
      </p:sp>
    </p:spTree>
    <p:extLst>
      <p:ext uri="{BB962C8B-B14F-4D97-AF65-F5344CB8AC3E}">
        <p14:creationId xmlns:p14="http://schemas.microsoft.com/office/powerpoint/2010/main" val="40528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928922"/>
              </p:ext>
            </p:extLst>
          </p:nvPr>
        </p:nvGraphicFramePr>
        <p:xfrm>
          <a:off x="696893" y="1060499"/>
          <a:ext cx="7750214" cy="486616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52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46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97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3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901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587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TIPO DE AUDITORIAS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2" marR="44452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No.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2" marR="44452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HALLAZGOS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2" marR="44452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VALOR PRESUNTO DETRIMENTO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2" marR="44452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3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2" marR="44452" marT="0" marB="0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2" marR="44452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A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2" marR="44452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F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2" marR="44452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D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2" marR="44452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P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2" marR="44452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/>
                          <a:cs typeface="Arial"/>
                        </a:rPr>
                        <a:t>S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Calibri" charset="0"/>
                        <a:cs typeface="Arial"/>
                      </a:endParaRPr>
                    </a:p>
                  </a:txBody>
                  <a:tcPr marL="44452" marR="44452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EVALUACIÓN DE CUENTA</a:t>
                      </a:r>
                      <a:endParaRPr lang="es-CO" sz="1600" b="1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85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183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AUDITORÍA AL BALANCE</a:t>
                      </a:r>
                      <a:endParaRPr lang="es-CO" sz="1600" b="1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36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$147.445.563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AUDITORÍA ESPECIAL</a:t>
                      </a:r>
                      <a:endParaRPr lang="es-CO" sz="1600" b="1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34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286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86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29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$3.229.761.005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AUDITORÍA  AMBIENTAL </a:t>
                      </a:r>
                      <a:endParaRPr lang="es-CO" sz="1600" b="1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48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$67.600.985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AUDITORÍA REGULAR </a:t>
                      </a:r>
                      <a:endParaRPr lang="es-CO" sz="1600" b="1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85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$1.786.508.591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5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AUDITORÍA EXPRÉS</a:t>
                      </a:r>
                      <a:endParaRPr lang="es-CO" sz="1600" b="1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$209.658.417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7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TOTAL</a:t>
                      </a:r>
                      <a:endParaRPr lang="es-CO" sz="1600" b="1" i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133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657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117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54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$5.440.974.561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1119355" y="6044917"/>
            <a:ext cx="67274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dirty="0">
                <a:solidFill>
                  <a:srgbClr val="000000"/>
                </a:solidFill>
                <a:latin typeface="Arial"/>
              </a:rPr>
              <a:t> </a:t>
            </a:r>
            <a:r>
              <a:rPr lang="es-ES" sz="1200" dirty="0">
                <a:solidFill>
                  <a:srgbClr val="000000"/>
                </a:solidFill>
                <a:latin typeface="Arial"/>
              </a:rPr>
              <a:t>HALLAZGOS: A= Administrativo    F= Fiscal    D= Disciplinario    P= Penal    S= Sancionatorio  </a:t>
            </a:r>
            <a:endParaRPr lang="es-CO" sz="1200" dirty="0"/>
          </a:p>
        </p:txBody>
      </p:sp>
      <p:sp>
        <p:nvSpPr>
          <p:cNvPr id="7" name="3 Rectángulo">
            <a:extLst>
              <a:ext uri="{FF2B5EF4-FFF2-40B4-BE49-F238E27FC236}">
                <a16:creationId xmlns:a16="http://schemas.microsoft.com/office/drawing/2014/main" id="{3FFA0B31-3BCD-4E8B-BBD4-5D2800ABC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5031" y="282757"/>
            <a:ext cx="592931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9538" algn="ctr"/>
            <a:r>
              <a:rPr lang="es-ES" sz="2500" b="1" dirty="0">
                <a:latin typeface="Arial"/>
                <a:cs typeface="Arial"/>
              </a:rPr>
              <a:t>CONSOLIDADO PROCESO AUDITOR</a:t>
            </a:r>
            <a:endParaRPr lang="es-CO" sz="25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731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1130644" y="5311134"/>
            <a:ext cx="67274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dirty="0">
                <a:solidFill>
                  <a:srgbClr val="000000"/>
                </a:solidFill>
                <a:latin typeface="Arial"/>
              </a:rPr>
              <a:t> </a:t>
            </a:r>
            <a:r>
              <a:rPr lang="es-ES" sz="1200" dirty="0">
                <a:solidFill>
                  <a:srgbClr val="000000"/>
                </a:solidFill>
                <a:latin typeface="Arial"/>
              </a:rPr>
              <a:t>HALLAZGOS: A= Administrativo    F= Fiscal    D= Disciplinario    P= Penal    S= Sancionatorio  </a:t>
            </a:r>
            <a:endParaRPr lang="es-CO" sz="1200" dirty="0"/>
          </a:p>
        </p:txBody>
      </p:sp>
      <p:graphicFrame>
        <p:nvGraphicFramePr>
          <p:cNvPr id="9" name="14 Tabla">
            <a:extLst>
              <a:ext uri="{FF2B5EF4-FFF2-40B4-BE49-F238E27FC236}">
                <a16:creationId xmlns:a16="http://schemas.microsoft.com/office/drawing/2014/main" id="{F155429C-7E65-4865-AA3F-E9C2D4EFE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570391"/>
              </p:ext>
            </p:extLst>
          </p:nvPr>
        </p:nvGraphicFramePr>
        <p:xfrm>
          <a:off x="846169" y="1560773"/>
          <a:ext cx="7711309" cy="3750361"/>
        </p:xfrm>
        <a:graphic>
          <a:graphicData uri="http://schemas.openxmlformats.org/drawingml/2006/table">
            <a:tbl>
              <a:tblPr/>
              <a:tblGrid>
                <a:gridCol w="2606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1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93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8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40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634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8840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ENTIDAD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VALOR PRESUNTO DETRIMENTO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7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Campoalegre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53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$208.172.271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Pitalito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32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$1.578.336.320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5237246"/>
                  </a:ext>
                </a:extLst>
              </a:tr>
              <a:tr h="713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85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$1.786.508.591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6 Rectángulo">
            <a:extLst>
              <a:ext uri="{FF2B5EF4-FFF2-40B4-BE49-F238E27FC236}">
                <a16:creationId xmlns:a16="http://schemas.microsoft.com/office/drawing/2014/main" id="{9FD747FF-13F9-4772-9B68-86159B6E2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4398" y="250858"/>
            <a:ext cx="59293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AUDITORIA REGULAR</a:t>
            </a:r>
          </a:p>
        </p:txBody>
      </p:sp>
    </p:spTree>
    <p:extLst>
      <p:ext uri="{BB962C8B-B14F-4D97-AF65-F5344CB8AC3E}">
        <p14:creationId xmlns:p14="http://schemas.microsoft.com/office/powerpoint/2010/main" val="2470401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6 Rectángulo">
            <a:extLst>
              <a:ext uri="{FF2B5EF4-FFF2-40B4-BE49-F238E27FC236}">
                <a16:creationId xmlns:a16="http://schemas.microsoft.com/office/drawing/2014/main" id="{9FD747FF-13F9-4772-9B68-86159B6E2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4398" y="250858"/>
            <a:ext cx="59293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AUDITORIA ESPECIAL</a:t>
            </a:r>
          </a:p>
        </p:txBody>
      </p:sp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E97CA6AF-B8A9-4080-B514-8D81E0A967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389174"/>
              </p:ext>
            </p:extLst>
          </p:nvPr>
        </p:nvGraphicFramePr>
        <p:xfrm>
          <a:off x="857249" y="1086490"/>
          <a:ext cx="7400925" cy="5309485"/>
        </p:xfrm>
        <a:graphic>
          <a:graphicData uri="http://schemas.openxmlformats.org/drawingml/2006/table">
            <a:tbl>
              <a:tblPr firstRow="1" firstCol="1" bandRow="1"/>
              <a:tblGrid>
                <a:gridCol w="428381">
                  <a:extLst>
                    <a:ext uri="{9D8B030D-6E8A-4147-A177-3AD203B41FA5}">
                      <a16:colId xmlns:a16="http://schemas.microsoft.com/office/drawing/2014/main" val="1346306527"/>
                    </a:ext>
                  </a:extLst>
                </a:gridCol>
                <a:gridCol w="2819179">
                  <a:extLst>
                    <a:ext uri="{9D8B030D-6E8A-4147-A177-3AD203B41FA5}">
                      <a16:colId xmlns:a16="http://schemas.microsoft.com/office/drawing/2014/main" val="1864384805"/>
                    </a:ext>
                  </a:extLst>
                </a:gridCol>
                <a:gridCol w="573645">
                  <a:extLst>
                    <a:ext uri="{9D8B030D-6E8A-4147-A177-3AD203B41FA5}">
                      <a16:colId xmlns:a16="http://schemas.microsoft.com/office/drawing/2014/main" val="2327364534"/>
                    </a:ext>
                  </a:extLst>
                </a:gridCol>
                <a:gridCol w="443187">
                  <a:extLst>
                    <a:ext uri="{9D8B030D-6E8A-4147-A177-3AD203B41FA5}">
                      <a16:colId xmlns:a16="http://schemas.microsoft.com/office/drawing/2014/main" val="2506078056"/>
                    </a:ext>
                  </a:extLst>
                </a:gridCol>
                <a:gridCol w="370094">
                  <a:extLst>
                    <a:ext uri="{9D8B030D-6E8A-4147-A177-3AD203B41FA5}">
                      <a16:colId xmlns:a16="http://schemas.microsoft.com/office/drawing/2014/main" val="863622650"/>
                    </a:ext>
                  </a:extLst>
                </a:gridCol>
                <a:gridCol w="351587">
                  <a:extLst>
                    <a:ext uri="{9D8B030D-6E8A-4147-A177-3AD203B41FA5}">
                      <a16:colId xmlns:a16="http://schemas.microsoft.com/office/drawing/2014/main" val="2262618311"/>
                    </a:ext>
                  </a:extLst>
                </a:gridCol>
                <a:gridCol w="383971">
                  <a:extLst>
                    <a:ext uri="{9D8B030D-6E8A-4147-A177-3AD203B41FA5}">
                      <a16:colId xmlns:a16="http://schemas.microsoft.com/office/drawing/2014/main" val="4261314382"/>
                    </a:ext>
                  </a:extLst>
                </a:gridCol>
                <a:gridCol w="2030881">
                  <a:extLst>
                    <a:ext uri="{9D8B030D-6E8A-4147-A177-3AD203B41FA5}">
                      <a16:colId xmlns:a16="http://schemas.microsoft.com/office/drawing/2014/main" val="3600190037"/>
                    </a:ext>
                  </a:extLst>
                </a:gridCol>
              </a:tblGrid>
              <a:tr h="5391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5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No.</a:t>
                      </a:r>
                      <a:endParaRPr lang="es-CO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VALOR PRESUNTO DETRIMENTO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824576"/>
                  </a:ext>
                </a:extLst>
              </a:tr>
              <a:tr h="1790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Empresas públicas de Baraya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$10.068.873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003639"/>
                  </a:ext>
                </a:extLst>
              </a:tr>
              <a:tr h="230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San José de Isnos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$94.492.771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3020527"/>
                  </a:ext>
                </a:extLst>
              </a:tr>
              <a:tr h="230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de Acevedo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$358.579.774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89719"/>
                  </a:ext>
                </a:extLst>
              </a:tr>
              <a:tr h="350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Empresa de Servicios Públicos De Garzón - Empugar ESP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$53.172.398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269965"/>
                  </a:ext>
                </a:extLst>
              </a:tr>
              <a:tr h="350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Juan Ramon Núñez Palacio de La Argentina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$40.217.736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658302"/>
                  </a:ext>
                </a:extLst>
              </a:tr>
              <a:tr h="230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de Timana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781069"/>
                  </a:ext>
                </a:extLst>
              </a:tr>
              <a:tr h="350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San Antonio de Tarqui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$123.690.705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257653"/>
                  </a:ext>
                </a:extLst>
              </a:tr>
              <a:tr h="350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Nuestra Señora de Fátima De Suaza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$96.726.727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4712252"/>
                  </a:ext>
                </a:extLst>
              </a:tr>
              <a:tr h="350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Empresas Publicas de </a:t>
                      </a:r>
                      <a:r>
                        <a:rPr lang="es-ES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Iquira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SA ESP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793499"/>
                  </a:ext>
                </a:extLst>
              </a:tr>
              <a:tr h="230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de Garzón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$12.714.360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781409"/>
                  </a:ext>
                </a:extLst>
              </a:tr>
              <a:tr h="350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del Rosario de Campoalegre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$149.830.455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063729"/>
                  </a:ext>
                </a:extLst>
              </a:tr>
              <a:tr h="230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de El Pital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$129.899.416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6615191"/>
                  </a:ext>
                </a:extLst>
              </a:tr>
              <a:tr h="230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de Aipe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$34.000.000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09338"/>
                  </a:ext>
                </a:extLst>
              </a:tr>
              <a:tr h="230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San Roque de Teruel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$53.551.848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796750"/>
                  </a:ext>
                </a:extLst>
              </a:tr>
              <a:tr h="230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Biorgánicos del Centro del Huila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232946"/>
                  </a:ext>
                </a:extLst>
              </a:tr>
              <a:tr h="230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de Yaguará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$2.214.017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926999"/>
                  </a:ext>
                </a:extLst>
              </a:tr>
              <a:tr h="350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San Antonio del Agrado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$35.720.703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824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517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6 Rectángulo">
            <a:extLst>
              <a:ext uri="{FF2B5EF4-FFF2-40B4-BE49-F238E27FC236}">
                <a16:creationId xmlns:a16="http://schemas.microsoft.com/office/drawing/2014/main" id="{9FD747FF-13F9-4772-9B68-86159B6E2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4398" y="250858"/>
            <a:ext cx="59293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AUDITORIA ESPECIAL</a:t>
            </a:r>
          </a:p>
        </p:txBody>
      </p:sp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E97CA6AF-B8A9-4080-B514-8D81E0A967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927266"/>
              </p:ext>
            </p:extLst>
          </p:nvPr>
        </p:nvGraphicFramePr>
        <p:xfrm>
          <a:off x="857249" y="939736"/>
          <a:ext cx="7400925" cy="5432415"/>
        </p:xfrm>
        <a:graphic>
          <a:graphicData uri="http://schemas.openxmlformats.org/drawingml/2006/table">
            <a:tbl>
              <a:tblPr firstRow="1" firstCol="1" bandRow="1"/>
              <a:tblGrid>
                <a:gridCol w="428381">
                  <a:extLst>
                    <a:ext uri="{9D8B030D-6E8A-4147-A177-3AD203B41FA5}">
                      <a16:colId xmlns:a16="http://schemas.microsoft.com/office/drawing/2014/main" val="1346306527"/>
                    </a:ext>
                  </a:extLst>
                </a:gridCol>
                <a:gridCol w="2819179">
                  <a:extLst>
                    <a:ext uri="{9D8B030D-6E8A-4147-A177-3AD203B41FA5}">
                      <a16:colId xmlns:a16="http://schemas.microsoft.com/office/drawing/2014/main" val="1864384805"/>
                    </a:ext>
                  </a:extLst>
                </a:gridCol>
                <a:gridCol w="467191">
                  <a:extLst>
                    <a:ext uri="{9D8B030D-6E8A-4147-A177-3AD203B41FA5}">
                      <a16:colId xmlns:a16="http://schemas.microsoft.com/office/drawing/2014/main" val="2327364534"/>
                    </a:ext>
                  </a:extLst>
                </a:gridCol>
                <a:gridCol w="549641">
                  <a:extLst>
                    <a:ext uri="{9D8B030D-6E8A-4147-A177-3AD203B41FA5}">
                      <a16:colId xmlns:a16="http://schemas.microsoft.com/office/drawing/2014/main" val="2506078056"/>
                    </a:ext>
                  </a:extLst>
                </a:gridCol>
                <a:gridCol w="370094">
                  <a:extLst>
                    <a:ext uri="{9D8B030D-6E8A-4147-A177-3AD203B41FA5}">
                      <a16:colId xmlns:a16="http://schemas.microsoft.com/office/drawing/2014/main" val="863622650"/>
                    </a:ext>
                  </a:extLst>
                </a:gridCol>
                <a:gridCol w="351587">
                  <a:extLst>
                    <a:ext uri="{9D8B030D-6E8A-4147-A177-3AD203B41FA5}">
                      <a16:colId xmlns:a16="http://schemas.microsoft.com/office/drawing/2014/main" val="2262618311"/>
                    </a:ext>
                  </a:extLst>
                </a:gridCol>
                <a:gridCol w="383971">
                  <a:extLst>
                    <a:ext uri="{9D8B030D-6E8A-4147-A177-3AD203B41FA5}">
                      <a16:colId xmlns:a16="http://schemas.microsoft.com/office/drawing/2014/main" val="4261314382"/>
                    </a:ext>
                  </a:extLst>
                </a:gridCol>
                <a:gridCol w="2030881">
                  <a:extLst>
                    <a:ext uri="{9D8B030D-6E8A-4147-A177-3AD203B41FA5}">
                      <a16:colId xmlns:a16="http://schemas.microsoft.com/office/drawing/2014/main" val="3600190037"/>
                    </a:ext>
                  </a:extLst>
                </a:gridCol>
              </a:tblGrid>
              <a:tr h="415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No.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ESPECIAL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VALOR PRESUNTO DETRIMENTO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824576"/>
                  </a:ext>
                </a:extLst>
              </a:tr>
              <a:tr h="356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Laura Perdomo García de Yaguará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$46.534.500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860686"/>
                  </a:ext>
                </a:extLst>
              </a:tr>
              <a:tr h="356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Empresas Publicas de Empusuaza SA ESP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$7.211.186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25588"/>
                  </a:ext>
                </a:extLst>
              </a:tr>
              <a:tr h="356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Empresa de Servicios Públicos de Yaguará SA ESP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$11.804.126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420275"/>
                  </a:ext>
                </a:extLst>
              </a:tr>
              <a:tr h="256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María Auxiliadora de Íquira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$9.236.859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424225"/>
                  </a:ext>
                </a:extLst>
              </a:tr>
              <a:tr h="178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de Santa María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$168.899.303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51054"/>
                  </a:ext>
                </a:extLst>
              </a:tr>
              <a:tr h="178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de Villavieja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$287.374.333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690997"/>
                  </a:ext>
                </a:extLst>
              </a:tr>
              <a:tr h="356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María Auxiliadora de Garzón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$57.497.277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759295"/>
                  </a:ext>
                </a:extLst>
              </a:tr>
              <a:tr h="356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San Francisco de Asís de Palermo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$19.974.911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92049"/>
                  </a:ext>
                </a:extLst>
              </a:tr>
              <a:tr h="356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Empresa de Servicios Públicos de Algeciras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$40.929.116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413451"/>
                  </a:ext>
                </a:extLst>
              </a:tr>
              <a:tr h="356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Empresas Públicas de Gigante "Empugigante"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$28.879.092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046718"/>
                  </a:ext>
                </a:extLst>
              </a:tr>
              <a:tr h="256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San Antonio de Gigante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$41.113.357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877650"/>
                  </a:ext>
                </a:extLst>
              </a:tr>
              <a:tr h="178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Municipal de Hobo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994405"/>
                  </a:ext>
                </a:extLst>
              </a:tr>
              <a:tr h="256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Empresas Publicas de Palermo E.S. P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$61.120.200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863966"/>
                  </a:ext>
                </a:extLst>
              </a:tr>
              <a:tr h="178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de Guadalupe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124307"/>
                  </a:ext>
                </a:extLst>
              </a:tr>
              <a:tr h="356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Universitario Hernando Moncaleano Perdomo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$1.250.822.962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841688"/>
                  </a:ext>
                </a:extLst>
              </a:tr>
              <a:tr h="178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Departamento del Huila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850074"/>
                  </a:ext>
                </a:extLst>
              </a:tr>
              <a:tr h="178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Inderhuila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$3.484.000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681989"/>
                  </a:ext>
                </a:extLst>
              </a:tr>
              <a:tr h="20795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286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86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29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$3.229.761.005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789" marR="217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562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443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 CONTRALORIA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6 Rectángulo">
            <a:extLst>
              <a:ext uri="{FF2B5EF4-FFF2-40B4-BE49-F238E27FC236}">
                <a16:creationId xmlns:a16="http://schemas.microsoft.com/office/drawing/2014/main" id="{9FD747FF-13F9-4772-9B68-86159B6E2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4398" y="250858"/>
            <a:ext cx="59293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2700338" algn="ctr"/>
                <a:tab pos="5400675" algn="r"/>
              </a:tabLst>
              <a:defRPr/>
            </a:pPr>
            <a:r>
              <a:rPr lang="es-CO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AUDITORIA EXPRÉS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87E1704-8961-449A-919A-229E3DC84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737713"/>
              </p:ext>
            </p:extLst>
          </p:nvPr>
        </p:nvGraphicFramePr>
        <p:xfrm>
          <a:off x="1117601" y="1377244"/>
          <a:ext cx="7258756" cy="4030135"/>
        </p:xfrm>
        <a:graphic>
          <a:graphicData uri="http://schemas.openxmlformats.org/drawingml/2006/table">
            <a:tbl>
              <a:tblPr firstRow="1" firstCol="1" bandRow="1"/>
              <a:tblGrid>
                <a:gridCol w="571783">
                  <a:extLst>
                    <a:ext uri="{9D8B030D-6E8A-4147-A177-3AD203B41FA5}">
                      <a16:colId xmlns:a16="http://schemas.microsoft.com/office/drawing/2014/main" val="3138662300"/>
                    </a:ext>
                  </a:extLst>
                </a:gridCol>
                <a:gridCol w="3052064">
                  <a:extLst>
                    <a:ext uri="{9D8B030D-6E8A-4147-A177-3AD203B41FA5}">
                      <a16:colId xmlns:a16="http://schemas.microsoft.com/office/drawing/2014/main" val="1922597291"/>
                    </a:ext>
                  </a:extLst>
                </a:gridCol>
                <a:gridCol w="391400">
                  <a:extLst>
                    <a:ext uri="{9D8B030D-6E8A-4147-A177-3AD203B41FA5}">
                      <a16:colId xmlns:a16="http://schemas.microsoft.com/office/drawing/2014/main" val="3910860672"/>
                    </a:ext>
                  </a:extLst>
                </a:gridCol>
                <a:gridCol w="323330">
                  <a:extLst>
                    <a:ext uri="{9D8B030D-6E8A-4147-A177-3AD203B41FA5}">
                      <a16:colId xmlns:a16="http://schemas.microsoft.com/office/drawing/2014/main" val="4283681596"/>
                    </a:ext>
                  </a:extLst>
                </a:gridCol>
                <a:gridCol w="398206">
                  <a:extLst>
                    <a:ext uri="{9D8B030D-6E8A-4147-A177-3AD203B41FA5}">
                      <a16:colId xmlns:a16="http://schemas.microsoft.com/office/drawing/2014/main" val="1584225177"/>
                    </a:ext>
                  </a:extLst>
                </a:gridCol>
                <a:gridCol w="374382">
                  <a:extLst>
                    <a:ext uri="{9D8B030D-6E8A-4147-A177-3AD203B41FA5}">
                      <a16:colId xmlns:a16="http://schemas.microsoft.com/office/drawing/2014/main" val="2979980393"/>
                    </a:ext>
                  </a:extLst>
                </a:gridCol>
                <a:gridCol w="364171">
                  <a:extLst>
                    <a:ext uri="{9D8B030D-6E8A-4147-A177-3AD203B41FA5}">
                      <a16:colId xmlns:a16="http://schemas.microsoft.com/office/drawing/2014/main" val="2936012888"/>
                    </a:ext>
                  </a:extLst>
                </a:gridCol>
                <a:gridCol w="1783420">
                  <a:extLst>
                    <a:ext uri="{9D8B030D-6E8A-4147-A177-3AD203B41FA5}">
                      <a16:colId xmlns:a16="http://schemas.microsoft.com/office/drawing/2014/main" val="2784836533"/>
                    </a:ext>
                  </a:extLst>
                </a:gridCol>
              </a:tblGrid>
              <a:tr h="750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No.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AUDITORIA EXPRÉS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VALOR PRESUNTO DETRIMENTO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903216"/>
                  </a:ext>
                </a:extLst>
              </a:tr>
              <a:tr h="585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Empresa de Servicios Públicos de Timana EMPTIMANA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$37.782.891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677143"/>
                  </a:ext>
                </a:extLst>
              </a:tr>
              <a:tr h="461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de San Agustín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695783"/>
                  </a:ext>
                </a:extLst>
              </a:tr>
              <a:tr h="461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de Hobo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$47.628.969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520041"/>
                  </a:ext>
                </a:extLst>
              </a:tr>
              <a:tr h="461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ESE Hospital Santa Teresa de Tesalia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$124.246.557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445675"/>
                  </a:ext>
                </a:extLst>
              </a:tr>
              <a:tr h="461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de Rivera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813644"/>
                  </a:ext>
                </a:extLst>
              </a:tr>
              <a:tr h="461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Municipio de La Plata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919959"/>
                  </a:ext>
                </a:extLst>
              </a:tr>
              <a:tr h="386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$209.658.417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12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18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1982</Words>
  <Application>Microsoft Office PowerPoint</Application>
  <PresentationFormat>Presentación en pantalla (4:3)</PresentationFormat>
  <Paragraphs>1005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1" baseType="lpstr">
      <vt:lpstr>ＭＳ Ｐゴシック</vt:lpstr>
      <vt:lpstr>Arial</vt:lpstr>
      <vt:lpstr>Arial Black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PORTATIL</dc:creator>
  <cp:lastModifiedBy>Contraloria Huila</cp:lastModifiedBy>
  <cp:revision>76</cp:revision>
  <dcterms:created xsi:type="dcterms:W3CDTF">2016-05-20T21:35:39Z</dcterms:created>
  <dcterms:modified xsi:type="dcterms:W3CDTF">2019-03-07T17:37:16Z</dcterms:modified>
</cp:coreProperties>
</file>